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342" r:id="rId2"/>
    <p:sldId id="466" r:id="rId3"/>
    <p:sldId id="467" r:id="rId4"/>
    <p:sldId id="458" r:id="rId5"/>
    <p:sldId id="468" r:id="rId6"/>
    <p:sldId id="469" r:id="rId7"/>
    <p:sldId id="459" r:id="rId8"/>
    <p:sldId id="460" r:id="rId9"/>
    <p:sldId id="477" r:id="rId10"/>
    <p:sldId id="461" r:id="rId11"/>
    <p:sldId id="470" r:id="rId12"/>
    <p:sldId id="481" r:id="rId13"/>
    <p:sldId id="483" r:id="rId14"/>
    <p:sldId id="489" r:id="rId15"/>
    <p:sldId id="482" r:id="rId16"/>
    <p:sldId id="488" r:id="rId17"/>
    <p:sldId id="486" r:id="rId18"/>
    <p:sldId id="473" r:id="rId19"/>
    <p:sldId id="475" r:id="rId20"/>
    <p:sldId id="484" r:id="rId21"/>
    <p:sldId id="485" r:id="rId22"/>
    <p:sldId id="479" r:id="rId23"/>
    <p:sldId id="462" r:id="rId24"/>
    <p:sldId id="478" r:id="rId25"/>
    <p:sldId id="464"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9966FF"/>
    <a:srgbClr val="6600CC"/>
    <a:srgbClr val="FF66CC"/>
    <a:srgbClr val="FF6600"/>
    <a:srgbClr val="FFFF00"/>
    <a:srgbClr val="00CC00"/>
    <a:srgbClr val="000000"/>
    <a:srgbClr val="222A37"/>
    <a:srgbClr val="2843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574" autoAdjust="0"/>
    <p:restoredTop sz="94660"/>
  </p:normalViewPr>
  <p:slideViewPr>
    <p:cSldViewPr snapToGrid="0">
      <p:cViewPr varScale="1">
        <p:scale>
          <a:sx n="78" d="100"/>
          <a:sy n="78" d="100"/>
        </p:scale>
        <p:origin x="164" y="151"/>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4/14/2022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4/14/2022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306192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bcc27e7c81_0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bcc27e7c81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7183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a:t>Insert Title Here</a:t>
            </a:r>
          </a:p>
        </p:txBody>
      </p:sp>
    </p:spTree>
    <p:extLst>
      <p:ext uri="{BB962C8B-B14F-4D97-AF65-F5344CB8AC3E}">
        <p14:creationId xmlns:p14="http://schemas.microsoft.com/office/powerpoint/2010/main" val="374367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bcc27e7c81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bcc27e7c81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817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25</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hart">
  <p:cSld name="3_Char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8200" y="457199"/>
            <a:ext cx="3886201" cy="94773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000"/>
              <a:buFont typeface="Libre Franklin"/>
              <a:buNone/>
              <a:defRPr sz="3000" b="1">
                <a:latin typeface="Libre Franklin"/>
                <a:ea typeface="Libre Franklin"/>
                <a:cs typeface="Libre Franklin"/>
                <a:sym typeface="Libre Frankl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4791075" y="457199"/>
            <a:ext cx="6562725" cy="571976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Clr>
                <a:srgbClr val="FF0000"/>
              </a:buClr>
              <a:buSzPts val="1800"/>
              <a:buNone/>
              <a:defRPr sz="1800" i="1">
                <a:solidFill>
                  <a:srgbClr val="FF0000"/>
                </a:solidFill>
                <a:latin typeface="Libre Franklin"/>
                <a:ea typeface="Libre Franklin"/>
                <a:cs typeface="Libre Franklin"/>
                <a:sym typeface="Libre Franklin"/>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5"/>
          <p:cNvSpPr txBox="1">
            <a:spLocks noGrp="1"/>
          </p:cNvSpPr>
          <p:nvPr>
            <p:ph type="body" idx="2"/>
          </p:nvPr>
        </p:nvSpPr>
        <p:spPr>
          <a:xfrm>
            <a:off x="838201" y="1466849"/>
            <a:ext cx="3886200" cy="413442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00"/>
              </a:spcBef>
              <a:spcAft>
                <a:spcPts val="0"/>
              </a:spcAft>
              <a:buClr>
                <a:schemeClr val="dk1"/>
              </a:buClr>
              <a:buSzPts val="1800"/>
              <a:buNone/>
              <a:defRPr sz="18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
          <p:cNvSpPr txBox="1">
            <a:spLocks noGrp="1"/>
          </p:cNvSpPr>
          <p:nvPr>
            <p:ph type="body" idx="3"/>
          </p:nvPr>
        </p:nvSpPr>
        <p:spPr>
          <a:xfrm>
            <a:off x="838199" y="0"/>
            <a:ext cx="9553575" cy="3619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98750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 Id="rId30"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5" cstate="print">
            <a:extLst>
              <a:ext uri="{BEBA8EAE-BF5A-486C-A8C5-ECC9F3942E4B}">
                <a14:imgProps xmlns:a14="http://schemas.microsoft.com/office/drawing/2010/main">
                  <a14:imgLayer r:embed="rId26">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9" cstate="print">
            <a:extLst>
              <a:ext uri="{BEBA8EAE-BF5A-486C-A8C5-ECC9F3942E4B}">
                <a14:imgProps xmlns:a14="http://schemas.microsoft.com/office/drawing/2010/main">
                  <a14:imgLayer r:embed="rId30">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3" r:id="rId23"/>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2674" y="2109848"/>
            <a:ext cx="7877162" cy="1307187"/>
          </a:xfrm>
        </p:spPr>
        <p:txBody>
          <a:bodyPr>
            <a:noAutofit/>
          </a:bodyPr>
          <a:lstStyle/>
          <a:p>
            <a:pPr algn="l"/>
            <a:br>
              <a:rPr lang="en-US" sz="2450" dirty="0"/>
            </a:br>
            <a:r>
              <a:rPr lang="en-US" sz="2500" b="1" i="1" dirty="0"/>
              <a:t>Remote Uncrewed Aircraft System (UAS) Inspection and Response Team Development in the Bering Strait Region</a:t>
            </a:r>
            <a:endParaRPr lang="en-US" sz="2500" i="1" dirty="0">
              <a:solidFill>
                <a:srgbClr val="FFFF00"/>
              </a:solidFill>
            </a:endParaRPr>
          </a:p>
        </p:txBody>
      </p:sp>
      <p:sp>
        <p:nvSpPr>
          <p:cNvPr id="4" name="Text Placeholder 3"/>
          <p:cNvSpPr>
            <a:spLocks noGrp="1"/>
          </p:cNvSpPr>
          <p:nvPr>
            <p:ph type="body" sz="quarter" idx="10"/>
          </p:nvPr>
        </p:nvSpPr>
        <p:spPr>
          <a:xfrm>
            <a:off x="1520612" y="4077925"/>
            <a:ext cx="6549843" cy="879585"/>
          </a:xfrm>
        </p:spPr>
        <p:txBody>
          <a:bodyPr/>
          <a:lstStyle/>
          <a:p>
            <a:r>
              <a:rPr lang="en-US" b="1" dirty="0"/>
              <a:t>Dr. Jessica Garron, </a:t>
            </a:r>
            <a:r>
              <a:rPr lang="en-US" i="1" dirty="0"/>
              <a:t>Principal Investigator</a:t>
            </a:r>
            <a:endParaRPr lang="en-US" dirty="0"/>
          </a:p>
          <a:p>
            <a:r>
              <a:rPr lang="en-US" dirty="0"/>
              <a:t>International Arctic Research Center, University of Alaska </a:t>
            </a:r>
            <a:endParaRPr lang="en-US" i="1" dirty="0"/>
          </a:p>
        </p:txBody>
      </p:sp>
      <p:pic>
        <p:nvPicPr>
          <p:cNvPr id="5" name="Picture Placeholder 4"/>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9940" b="19940"/>
          <a:stretch>
            <a:fillRect/>
          </a:stretch>
        </p:blipFill>
        <p:spPr>
          <a:xfrm>
            <a:off x="8329836" y="2712785"/>
            <a:ext cx="3537621" cy="2244725"/>
          </a:xfr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32" y="452647"/>
            <a:ext cx="10515600" cy="593726"/>
          </a:xfrm>
        </p:spPr>
        <p:txBody>
          <a:bodyPr/>
          <a:lstStyle/>
          <a:p>
            <a:r>
              <a:rPr lang="en-US" sz="3200" i="1" dirty="0"/>
              <a:t>Land Acknowledgement</a:t>
            </a:r>
            <a:endParaRPr lang="en-US" dirty="0"/>
          </a:p>
        </p:txBody>
      </p:sp>
      <p:pic>
        <p:nvPicPr>
          <p:cNvPr id="5" name="Picture 4"/>
          <p:cNvPicPr>
            <a:picLocks noChangeAspect="1"/>
          </p:cNvPicPr>
          <p:nvPr/>
        </p:nvPicPr>
        <p:blipFill>
          <a:blip r:embed="rId2"/>
          <a:stretch>
            <a:fillRect/>
          </a:stretch>
        </p:blipFill>
        <p:spPr>
          <a:xfrm>
            <a:off x="381000" y="1191244"/>
            <a:ext cx="5899237" cy="4422156"/>
          </a:xfrm>
          <a:prstGeom prst="rect">
            <a:avLst/>
          </a:prstGeom>
        </p:spPr>
      </p:pic>
      <p:sp>
        <p:nvSpPr>
          <p:cNvPr id="6" name="Text Placeholder 2"/>
          <p:cNvSpPr>
            <a:spLocks noGrp="1"/>
          </p:cNvSpPr>
          <p:nvPr>
            <p:ph type="body" sz="quarter" idx="10"/>
          </p:nvPr>
        </p:nvSpPr>
        <p:spPr>
          <a:xfrm>
            <a:off x="6460929" y="1253429"/>
            <a:ext cx="5486401" cy="4297785"/>
          </a:xfrm>
        </p:spPr>
        <p:txBody>
          <a:bodyPr>
            <a:noAutofit/>
          </a:bodyPr>
          <a:lstStyle/>
          <a:p>
            <a:pPr algn="ctr"/>
            <a:r>
              <a:rPr lang="en-US" sz="3000" dirty="0">
                <a:ea typeface="Roboto" panose="020B0604020202020204" charset="0"/>
              </a:rPr>
              <a:t>My home and office are located on the traditional land of the </a:t>
            </a:r>
            <a:r>
              <a:rPr lang="en-US" sz="3000" i="1" dirty="0">
                <a:ea typeface="Roboto" panose="020B0604020202020204" charset="0"/>
              </a:rPr>
              <a:t>Lower Tanana Dene </a:t>
            </a:r>
            <a:r>
              <a:rPr lang="en-US" sz="3000" dirty="0">
                <a:ea typeface="Roboto" panose="020B0604020202020204" charset="0"/>
              </a:rPr>
              <a:t>people in an area that is now known as Fairbanks, Alaska. This project will take place on the traditional lands of the </a:t>
            </a:r>
            <a:r>
              <a:rPr lang="en-US" sz="3000" i="1" dirty="0">
                <a:ea typeface="Roboto" panose="020B0604020202020204" charset="0"/>
              </a:rPr>
              <a:t>Inupiat</a:t>
            </a:r>
            <a:r>
              <a:rPr lang="en-US" sz="3000" dirty="0">
                <a:ea typeface="Roboto" panose="020B0604020202020204" charset="0"/>
              </a:rPr>
              <a:t> and</a:t>
            </a:r>
            <a:r>
              <a:rPr lang="en-US" sz="3000" i="1" dirty="0">
                <a:ea typeface="Roboto" panose="020B0604020202020204" charset="0"/>
              </a:rPr>
              <a:t> Yupik </a:t>
            </a:r>
            <a:r>
              <a:rPr lang="en-US" sz="3000" dirty="0">
                <a:ea typeface="Roboto" panose="020B0604020202020204" charset="0"/>
              </a:rPr>
              <a:t>people in an area that is known today as Unalakleet, Alaska.</a:t>
            </a:r>
            <a:endParaRPr lang="en-US" sz="3000" dirty="0"/>
          </a:p>
        </p:txBody>
      </p:sp>
      <p:sp>
        <p:nvSpPr>
          <p:cNvPr id="8" name="Rectangle 7">
            <a:extLst>
              <a:ext uri="{FF2B5EF4-FFF2-40B4-BE49-F238E27FC236}">
                <a16:creationId xmlns:a16="http://schemas.microsoft.com/office/drawing/2014/main" id="{F7618BCA-AD85-48A7-B1FB-A3086BAECDA4}"/>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2263763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2720" y="415579"/>
            <a:ext cx="11443733" cy="1037138"/>
          </a:xfrm>
          <a:ln>
            <a:noFill/>
          </a:ln>
        </p:spPr>
        <p:txBody>
          <a:bodyPr>
            <a:noAutofit/>
          </a:bodyPr>
          <a:lstStyle/>
          <a:p>
            <a:r>
              <a:rPr lang="en-US" sz="3200" b="1" i="1" dirty="0"/>
              <a:t>Remote Unmanned Aircraft System (UAS) Inspection and Response Team Development in the Bering Strait Region</a:t>
            </a:r>
            <a:endParaRPr lang="en-US" sz="3200" i="1" dirty="0">
              <a:solidFill>
                <a:srgbClr val="FFFF00"/>
              </a:solidFill>
            </a:endParaRPr>
          </a:p>
        </p:txBody>
      </p:sp>
      <p:sp>
        <p:nvSpPr>
          <p:cNvPr id="3" name="Content Placeholder 2"/>
          <p:cNvSpPr>
            <a:spLocks noGrp="1"/>
          </p:cNvSpPr>
          <p:nvPr>
            <p:ph idx="4294967295"/>
          </p:nvPr>
        </p:nvSpPr>
        <p:spPr>
          <a:xfrm>
            <a:off x="186612" y="1560519"/>
            <a:ext cx="11982858" cy="3963202"/>
          </a:xfrm>
        </p:spPr>
        <p:txBody>
          <a:bodyPr>
            <a:noAutofit/>
          </a:bodyPr>
          <a:lstStyle/>
          <a:p>
            <a:pPr marL="0" indent="0">
              <a:spcBef>
                <a:spcPts val="0"/>
              </a:spcBef>
              <a:spcAft>
                <a:spcPts val="1200"/>
              </a:spcAft>
              <a:buNone/>
            </a:pPr>
            <a:r>
              <a:rPr lang="en-US" sz="1900" u="sng" dirty="0"/>
              <a:t>Principal Investigators</a:t>
            </a:r>
          </a:p>
          <a:p>
            <a:pPr marL="569913" lvl="1">
              <a:spcBef>
                <a:spcPts val="0"/>
              </a:spcBef>
              <a:spcAft>
                <a:spcPts val="1200"/>
              </a:spcAft>
              <a:tabLst>
                <a:tab pos="690563" algn="l"/>
              </a:tabLst>
            </a:pPr>
            <a:r>
              <a:rPr lang="en-US" sz="1900" b="1" dirty="0"/>
              <a:t>Dr. Jessica Garron</a:t>
            </a:r>
            <a:r>
              <a:rPr lang="en-US" sz="1900" dirty="0"/>
              <a:t>, Research Faculty, International Arctic Research Center, University of Alaska Fairbanks</a:t>
            </a:r>
          </a:p>
          <a:p>
            <a:pPr marL="569913" lvl="1">
              <a:spcBef>
                <a:spcPts val="0"/>
              </a:spcBef>
              <a:spcAft>
                <a:spcPts val="1200"/>
              </a:spcAft>
              <a:tabLst>
                <a:tab pos="690563" algn="l"/>
              </a:tabLst>
            </a:pPr>
            <a:r>
              <a:rPr lang="en-US" sz="1900" b="1" dirty="0"/>
              <a:t>John Henry Jr, </a:t>
            </a:r>
            <a:r>
              <a:rPr lang="en-US" sz="1900" dirty="0"/>
              <a:t>Deputy Director, Native Village of Unalakleet</a:t>
            </a:r>
          </a:p>
          <a:p>
            <a:pPr marL="569913" lvl="1">
              <a:spcBef>
                <a:spcPts val="0"/>
              </a:spcBef>
              <a:spcAft>
                <a:spcPts val="1200"/>
              </a:spcAft>
              <a:tabLst>
                <a:tab pos="690563" algn="l"/>
              </a:tabLst>
            </a:pPr>
            <a:r>
              <a:rPr lang="en-US" sz="1900" b="1" dirty="0" err="1"/>
              <a:t>Margy</a:t>
            </a:r>
            <a:r>
              <a:rPr lang="en-US" sz="1900" b="1" dirty="0"/>
              <a:t> Hall</a:t>
            </a:r>
            <a:r>
              <a:rPr lang="en-US" sz="1900" dirty="0"/>
              <a:t>, Associate Director, Model Forest Policy Program</a:t>
            </a:r>
          </a:p>
          <a:p>
            <a:pPr marL="569913" lvl="1">
              <a:spcBef>
                <a:spcPts val="0"/>
              </a:spcBef>
              <a:spcAft>
                <a:spcPts val="1200"/>
              </a:spcAft>
              <a:tabLst>
                <a:tab pos="690563" algn="l"/>
              </a:tabLst>
            </a:pPr>
            <a:r>
              <a:rPr lang="en-US" sz="1900" b="1" dirty="0"/>
              <a:t>CDR </a:t>
            </a:r>
            <a:r>
              <a:rPr lang="en-US" sz="1900" b="1" dirty="0" err="1"/>
              <a:t>Jereme</a:t>
            </a:r>
            <a:r>
              <a:rPr lang="en-US" sz="1900" b="1" dirty="0"/>
              <a:t> </a:t>
            </a:r>
            <a:r>
              <a:rPr lang="en-US" sz="1900" b="1" dirty="0" err="1"/>
              <a:t>Altendorf</a:t>
            </a:r>
            <a:r>
              <a:rPr lang="en-US" sz="1900" dirty="0"/>
              <a:t>, USCG Sector Anchorage</a:t>
            </a:r>
          </a:p>
          <a:p>
            <a:pPr marL="0" indent="0">
              <a:spcBef>
                <a:spcPts val="0"/>
              </a:spcBef>
              <a:buNone/>
            </a:pPr>
            <a:endParaRPr lang="en-US" sz="1900" u="sng" dirty="0"/>
          </a:p>
          <a:p>
            <a:pPr marL="0" indent="0">
              <a:spcBef>
                <a:spcPts val="0"/>
              </a:spcBef>
              <a:spcAft>
                <a:spcPts val="1200"/>
              </a:spcAft>
              <a:buNone/>
            </a:pPr>
            <a:r>
              <a:rPr lang="en-US" sz="1900" u="sng" dirty="0"/>
              <a:t>Project Champions</a:t>
            </a:r>
          </a:p>
          <a:p>
            <a:pPr marL="569913" lvl="1" indent="-225425">
              <a:spcBef>
                <a:spcPts val="0"/>
              </a:spcBef>
              <a:spcAft>
                <a:spcPts val="1200"/>
              </a:spcAft>
            </a:pPr>
            <a:r>
              <a:rPr lang="en-US" sz="1900" b="1" dirty="0"/>
              <a:t>CDR Chad Thompson</a:t>
            </a:r>
            <a:r>
              <a:rPr lang="en-US" sz="1900" dirty="0"/>
              <a:t>, USCG HQ</a:t>
            </a:r>
          </a:p>
          <a:p>
            <a:pPr marL="569913" lvl="1" indent="-225425">
              <a:spcBef>
                <a:spcPts val="0"/>
              </a:spcBef>
              <a:spcAft>
                <a:spcPts val="1200"/>
              </a:spcAft>
            </a:pPr>
            <a:r>
              <a:rPr lang="en-US" sz="1900" b="1" dirty="0"/>
              <a:t>LCDR John Walters</a:t>
            </a:r>
            <a:r>
              <a:rPr lang="en-US" sz="1900" dirty="0"/>
              <a:t>, USCG HQ</a:t>
            </a:r>
          </a:p>
          <a:p>
            <a:pPr>
              <a:spcBef>
                <a:spcPts val="0"/>
              </a:spcBef>
              <a:spcAft>
                <a:spcPts val="1800"/>
              </a:spcAft>
            </a:pPr>
            <a:endParaRPr lang="en-US" sz="2000" dirty="0"/>
          </a:p>
        </p:txBody>
      </p:sp>
      <p:sp>
        <p:nvSpPr>
          <p:cNvPr id="8" name="Rectangle 7">
            <a:extLst>
              <a:ext uri="{FF2B5EF4-FFF2-40B4-BE49-F238E27FC236}">
                <a16:creationId xmlns:a16="http://schemas.microsoft.com/office/drawing/2014/main" id="{897CA886-7702-4D09-B49A-5B07B9232006}"/>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
        <p:nvSpPr>
          <p:cNvPr id="6" name="TextBox 5">
            <a:extLst>
              <a:ext uri="{FF2B5EF4-FFF2-40B4-BE49-F238E27FC236}">
                <a16:creationId xmlns:a16="http://schemas.microsoft.com/office/drawing/2014/main" id="{D049CE57-BB4B-47DA-ABD3-D0F3D1FFF1C2}"/>
              </a:ext>
            </a:extLst>
          </p:cNvPr>
          <p:cNvSpPr txBox="1"/>
          <p:nvPr/>
        </p:nvSpPr>
        <p:spPr>
          <a:xfrm>
            <a:off x="7007290" y="6180811"/>
            <a:ext cx="5071990" cy="523220"/>
          </a:xfrm>
          <a:prstGeom prst="rect">
            <a:avLst/>
          </a:prstGeom>
          <a:noFill/>
        </p:spPr>
        <p:txBody>
          <a:bodyPr wrap="square" rtlCol="0">
            <a:spAutoFit/>
          </a:bodyPr>
          <a:lstStyle/>
          <a:p>
            <a:r>
              <a:rPr lang="en-US" sz="1400" dirty="0">
                <a:latin typeface="Franklin Gothic Book" panose="020B0503020102020204" pitchFamily="34" charset="0"/>
              </a:rPr>
              <a:t>Hall and Garron performing site survey at delta of Unalakleet River flowing into Bering Sea. Photo c/o M. </a:t>
            </a:r>
            <a:r>
              <a:rPr lang="en-US" sz="1400" dirty="0" err="1">
                <a:latin typeface="Franklin Gothic Book" panose="020B0503020102020204" pitchFamily="34" charset="0"/>
              </a:rPr>
              <a:t>DeLue</a:t>
            </a:r>
            <a:r>
              <a:rPr lang="en-US" sz="1400" dirty="0">
                <a:latin typeface="Franklin Gothic Book" panose="020B0503020102020204" pitchFamily="34" charset="0"/>
              </a:rPr>
              <a:t> </a:t>
            </a:r>
          </a:p>
        </p:txBody>
      </p:sp>
      <p:pic>
        <p:nvPicPr>
          <p:cNvPr id="9" name="Picture 8" descr="A group of people standing on a rocky beach&#10;&#10;Description automatically generated with low confidence">
            <a:extLst>
              <a:ext uri="{FF2B5EF4-FFF2-40B4-BE49-F238E27FC236}">
                <a16:creationId xmlns:a16="http://schemas.microsoft.com/office/drawing/2014/main" id="{3B6A6CFE-638D-421D-BF3B-61856AAB57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67" b="3700"/>
          <a:stretch/>
        </p:blipFill>
        <p:spPr>
          <a:xfrm>
            <a:off x="7007290" y="2432586"/>
            <a:ext cx="5071990" cy="3748225"/>
          </a:xfrm>
          <a:prstGeom prst="rect">
            <a:avLst/>
          </a:prstGeom>
        </p:spPr>
      </p:pic>
    </p:spTree>
    <p:extLst>
      <p:ext uri="{BB962C8B-B14F-4D97-AF65-F5344CB8AC3E}">
        <p14:creationId xmlns:p14="http://schemas.microsoft.com/office/powerpoint/2010/main" val="2083183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2556" y="607660"/>
            <a:ext cx="10714760" cy="1037138"/>
          </a:xfrm>
        </p:spPr>
        <p:txBody>
          <a:bodyPr>
            <a:noAutofit/>
          </a:bodyPr>
          <a:lstStyle/>
          <a:p>
            <a:r>
              <a:rPr lang="en-US" sz="3200" b="1" i="1" dirty="0"/>
              <a:t>Remote Uncrewed Aircraft System (UAS) Inspection and Response Team Development in the Bering Strait Region</a:t>
            </a:r>
            <a:endParaRPr lang="en-US" sz="3200" i="1" dirty="0">
              <a:solidFill>
                <a:srgbClr val="FFFF00"/>
              </a:solidFill>
            </a:endParaRPr>
          </a:p>
        </p:txBody>
      </p:sp>
      <p:sp>
        <p:nvSpPr>
          <p:cNvPr id="3" name="Content Placeholder 2"/>
          <p:cNvSpPr>
            <a:spLocks noGrp="1"/>
          </p:cNvSpPr>
          <p:nvPr>
            <p:ph idx="4294967295"/>
          </p:nvPr>
        </p:nvSpPr>
        <p:spPr>
          <a:xfrm>
            <a:off x="382556" y="2027855"/>
            <a:ext cx="4151996" cy="3503812"/>
          </a:xfrm>
        </p:spPr>
        <p:txBody>
          <a:bodyPr>
            <a:normAutofit/>
          </a:bodyPr>
          <a:lstStyle/>
          <a:p>
            <a:pPr marL="0" indent="0">
              <a:buNone/>
            </a:pPr>
            <a:r>
              <a:rPr lang="en-US" u="sng" dirty="0"/>
              <a:t>NVU UAS Pilots</a:t>
            </a:r>
          </a:p>
          <a:p>
            <a:r>
              <a:rPr lang="en-US" dirty="0"/>
              <a:t>Katie Daniels</a:t>
            </a:r>
          </a:p>
          <a:p>
            <a:r>
              <a:rPr lang="en-US" dirty="0"/>
              <a:t>Harry </a:t>
            </a:r>
            <a:r>
              <a:rPr lang="en-US" dirty="0" err="1"/>
              <a:t>Ivanoff</a:t>
            </a:r>
            <a:endParaRPr lang="en-US" dirty="0"/>
          </a:p>
          <a:p>
            <a:pPr marL="0" indent="0">
              <a:buNone/>
            </a:pPr>
            <a:endParaRPr lang="en-US" dirty="0"/>
          </a:p>
          <a:p>
            <a:pPr marL="0" indent="0">
              <a:buNone/>
            </a:pPr>
            <a:r>
              <a:rPr lang="en-US" u="sng" dirty="0"/>
              <a:t>UAF UAS Pilots</a:t>
            </a:r>
          </a:p>
          <a:p>
            <a:r>
              <a:rPr lang="en-US" dirty="0"/>
              <a:t>Mike </a:t>
            </a:r>
            <a:r>
              <a:rPr lang="en-US" dirty="0" err="1"/>
              <a:t>DeLue</a:t>
            </a:r>
            <a:endParaRPr lang="en-US" dirty="0"/>
          </a:p>
          <a:p>
            <a:r>
              <a:rPr lang="en-US" dirty="0"/>
              <a:t>Sam </a:t>
            </a:r>
            <a:r>
              <a:rPr lang="en-US" dirty="0" err="1"/>
              <a:t>Jefries</a:t>
            </a:r>
            <a:endParaRPr lang="en-US" dirty="0"/>
          </a:p>
        </p:txBody>
      </p:sp>
      <p:pic>
        <p:nvPicPr>
          <p:cNvPr id="7" name="Picture 6" descr="Margy Hall (Co-I), John Henry, Jr. (Co-I), Jessica Garron (PI), Katie Daniels (NVU UAS), Harry Ivanoff (NVU UAS), Mide DeLue (UAF UAS), am Jeffries (UAF UAS)">
            <a:extLst>
              <a:ext uri="{FF2B5EF4-FFF2-40B4-BE49-F238E27FC236}">
                <a16:creationId xmlns:a16="http://schemas.microsoft.com/office/drawing/2014/main" id="{5B1E17CD-F0BB-47D0-BAF5-97D6ACF27F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6181" y="1714665"/>
            <a:ext cx="6047566" cy="4535675"/>
          </a:xfrm>
          <a:prstGeom prst="rect">
            <a:avLst/>
          </a:prstGeom>
        </p:spPr>
      </p:pic>
      <p:sp>
        <p:nvSpPr>
          <p:cNvPr id="8" name="TextBox 7">
            <a:extLst>
              <a:ext uri="{FF2B5EF4-FFF2-40B4-BE49-F238E27FC236}">
                <a16:creationId xmlns:a16="http://schemas.microsoft.com/office/drawing/2014/main" id="{75EFCF16-6CBE-4891-B964-6977B54612A1}"/>
              </a:ext>
            </a:extLst>
          </p:cNvPr>
          <p:cNvSpPr txBox="1"/>
          <p:nvPr/>
        </p:nvSpPr>
        <p:spPr>
          <a:xfrm>
            <a:off x="4836447" y="6250340"/>
            <a:ext cx="6378564" cy="523220"/>
          </a:xfrm>
          <a:prstGeom prst="rect">
            <a:avLst/>
          </a:prstGeom>
          <a:noFill/>
        </p:spPr>
        <p:txBody>
          <a:bodyPr wrap="square" rtlCol="0">
            <a:spAutoFit/>
          </a:bodyPr>
          <a:lstStyle/>
          <a:p>
            <a:r>
              <a:rPr lang="en-US" sz="1400" dirty="0"/>
              <a:t>L to R: </a:t>
            </a:r>
            <a:r>
              <a:rPr lang="en-US" sz="1400" dirty="0" err="1"/>
              <a:t>Margy</a:t>
            </a:r>
            <a:r>
              <a:rPr lang="en-US" sz="1400" dirty="0"/>
              <a:t> Hall (Co-I), John Henry, Jr. (Co-I), Jessica Garron (PI), Katie Daniels (NVU UAS), Harry </a:t>
            </a:r>
            <a:r>
              <a:rPr lang="en-US" sz="1400" dirty="0" err="1"/>
              <a:t>Ivanoff</a:t>
            </a:r>
            <a:r>
              <a:rPr lang="en-US" sz="1400" dirty="0"/>
              <a:t> (NVU UAS), Mike </a:t>
            </a:r>
            <a:r>
              <a:rPr lang="en-US" sz="1400" dirty="0" err="1"/>
              <a:t>DeLue</a:t>
            </a:r>
            <a:r>
              <a:rPr lang="en-US" sz="1400" dirty="0"/>
              <a:t> (UAF UAS), Sam Jeffries (UAF UAS)</a:t>
            </a:r>
          </a:p>
        </p:txBody>
      </p:sp>
      <p:sp>
        <p:nvSpPr>
          <p:cNvPr id="9" name="Rectangle 8">
            <a:extLst>
              <a:ext uri="{FF2B5EF4-FFF2-40B4-BE49-F238E27FC236}">
                <a16:creationId xmlns:a16="http://schemas.microsoft.com/office/drawing/2014/main" id="{20D5369A-9DD8-49DA-BC73-A7019F1170ED}"/>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194949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0923-B903-CE43-ADD3-43EEA1C5BF4C}"/>
              </a:ext>
            </a:extLst>
          </p:cNvPr>
          <p:cNvSpPr>
            <a:spLocks noGrp="1"/>
          </p:cNvSpPr>
          <p:nvPr>
            <p:ph type="title"/>
          </p:nvPr>
        </p:nvSpPr>
        <p:spPr>
          <a:xfrm>
            <a:off x="317241" y="501267"/>
            <a:ext cx="11036560" cy="689021"/>
          </a:xfrm>
        </p:spPr>
        <p:txBody>
          <a:bodyPr>
            <a:normAutofit fontScale="90000"/>
          </a:bodyPr>
          <a:lstStyle/>
          <a:p>
            <a:r>
              <a:rPr lang="en-US" sz="3600" i="1" dirty="0"/>
              <a:t>Baseline Conditions and Project Relevance</a:t>
            </a:r>
            <a:br>
              <a:rPr lang="en-US" sz="3600" i="1" dirty="0"/>
            </a:br>
            <a:r>
              <a:rPr lang="en-US" sz="2200" i="1" dirty="0">
                <a:solidFill>
                  <a:srgbClr val="00B0F0"/>
                </a:solidFill>
              </a:rPr>
              <a:t>USCG Mission Needs</a:t>
            </a:r>
          </a:p>
        </p:txBody>
      </p:sp>
      <p:sp>
        <p:nvSpPr>
          <p:cNvPr id="3" name="Text Placeholder 2">
            <a:extLst>
              <a:ext uri="{FF2B5EF4-FFF2-40B4-BE49-F238E27FC236}">
                <a16:creationId xmlns:a16="http://schemas.microsoft.com/office/drawing/2014/main" id="{B4E3BFB3-453D-BD48-8F33-36A17A90C4CA}"/>
              </a:ext>
            </a:extLst>
          </p:cNvPr>
          <p:cNvSpPr>
            <a:spLocks noGrp="1"/>
          </p:cNvSpPr>
          <p:nvPr>
            <p:ph type="body" sz="quarter" idx="11"/>
          </p:nvPr>
        </p:nvSpPr>
        <p:spPr>
          <a:xfrm>
            <a:off x="317241" y="1311852"/>
            <a:ext cx="7271091" cy="4234296"/>
          </a:xfrm>
        </p:spPr>
        <p:txBody>
          <a:bodyPr>
            <a:noAutofit/>
          </a:bodyPr>
          <a:lstStyle/>
          <a:p>
            <a:pPr marL="342900" indent="-342900">
              <a:spcAft>
                <a:spcPts val="1200"/>
              </a:spcAft>
              <a:buFont typeface="Arial" panose="020B0604020202020204" pitchFamily="34" charset="0"/>
              <a:buChar char="•"/>
            </a:pPr>
            <a:r>
              <a:rPr lang="en-US" dirty="0"/>
              <a:t>Diminished sea ice coverage in Northern oceans allows for more vessel traffic in the Bering Sea.</a:t>
            </a:r>
          </a:p>
          <a:p>
            <a:pPr marL="342900" indent="-342900">
              <a:spcAft>
                <a:spcPts val="1200"/>
              </a:spcAft>
              <a:buFont typeface="Arial" panose="020B0604020202020204" pitchFamily="34" charset="0"/>
              <a:buChar char="•"/>
            </a:pPr>
            <a:r>
              <a:rPr lang="en-US" dirty="0"/>
              <a:t>USCG responders have identified the need for more effective strategies to prevent and address marine disaster response in Western Alaska, and specifically the Bering Strait region.</a:t>
            </a:r>
          </a:p>
          <a:p>
            <a:pPr marL="342900" indent="-342900">
              <a:spcAft>
                <a:spcPts val="1200"/>
              </a:spcAft>
              <a:buFont typeface="Arial" panose="020B0604020202020204" pitchFamily="34" charset="0"/>
              <a:buChar char="•"/>
            </a:pPr>
            <a:r>
              <a:rPr lang="en-US" dirty="0"/>
              <a:t>A critical need exists to improve inspections and inspection frequency of rural bulk fuel facilities across remote regions in the Arctic and Western Alaska. </a:t>
            </a:r>
          </a:p>
          <a:p>
            <a:pPr marL="342900" indent="-342900">
              <a:spcAft>
                <a:spcPts val="200"/>
              </a:spcAft>
              <a:buFont typeface="Arial" panose="020B0604020202020204" pitchFamily="34" charset="0"/>
              <a:buChar char="•"/>
            </a:pPr>
            <a:r>
              <a:rPr lang="en-US" dirty="0"/>
              <a:t>USCG D17 Sector Anchorage identified staffing challenges, extraordinary logistics and associated costs of travel to remote/off road system rural Alaska,</a:t>
            </a:r>
          </a:p>
          <a:p>
            <a:pPr marL="914400" lvl="1" indent="-342900">
              <a:spcAft>
                <a:spcPts val="200"/>
              </a:spcAft>
              <a:buFont typeface="Wingdings" panose="05000000000000000000" pitchFamily="2" charset="2"/>
              <a:buChar char="v"/>
              <a:tabLst>
                <a:tab pos="182880" algn="l"/>
              </a:tabLst>
            </a:pPr>
            <a:r>
              <a:rPr lang="en-US" sz="1800" dirty="0"/>
              <a:t>363 regulated facilities not on road system requiring inspection; 6 billeted facility inspectors.</a:t>
            </a:r>
          </a:p>
        </p:txBody>
      </p:sp>
      <p:pic>
        <p:nvPicPr>
          <p:cNvPr id="16" name="Content Placeholder 4"/>
          <p:cNvPicPr>
            <a:picLocks noChangeAspect="1"/>
          </p:cNvPicPr>
          <p:nvPr/>
        </p:nvPicPr>
        <p:blipFill>
          <a:blip r:embed="rId2"/>
          <a:stretch>
            <a:fillRect/>
          </a:stretch>
        </p:blipFill>
        <p:spPr>
          <a:xfrm>
            <a:off x="7897091" y="985652"/>
            <a:ext cx="4170723" cy="5297205"/>
          </a:xfrm>
          <a:prstGeom prst="rect">
            <a:avLst/>
          </a:prstGeom>
        </p:spPr>
      </p:pic>
      <p:sp>
        <p:nvSpPr>
          <p:cNvPr id="17" name="TextBox 16"/>
          <p:cNvSpPr txBox="1"/>
          <p:nvPr/>
        </p:nvSpPr>
        <p:spPr>
          <a:xfrm>
            <a:off x="7897091" y="6282857"/>
            <a:ext cx="4170723" cy="523220"/>
          </a:xfrm>
          <a:prstGeom prst="rect">
            <a:avLst/>
          </a:prstGeom>
          <a:noFill/>
        </p:spPr>
        <p:txBody>
          <a:bodyPr wrap="square" rtlCol="0">
            <a:spAutoFit/>
          </a:bodyPr>
          <a:lstStyle/>
          <a:p>
            <a:r>
              <a:rPr lang="en-US" sz="1400" dirty="0"/>
              <a:t>Sample bulk fuel storage tank in remote Alaska.              Image c/o the Denali Commission</a:t>
            </a:r>
          </a:p>
        </p:txBody>
      </p:sp>
      <p:sp>
        <p:nvSpPr>
          <p:cNvPr id="11" name="Rectangle 10">
            <a:extLst>
              <a:ext uri="{FF2B5EF4-FFF2-40B4-BE49-F238E27FC236}">
                <a16:creationId xmlns:a16="http://schemas.microsoft.com/office/drawing/2014/main" id="{8774CA83-BD7E-4AA2-AC0A-9FBFD4DC8D03}"/>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271057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0923-B903-CE43-ADD3-43EEA1C5BF4C}"/>
              </a:ext>
            </a:extLst>
          </p:cNvPr>
          <p:cNvSpPr>
            <a:spLocks noGrp="1"/>
          </p:cNvSpPr>
          <p:nvPr>
            <p:ph type="title"/>
          </p:nvPr>
        </p:nvSpPr>
        <p:spPr>
          <a:xfrm>
            <a:off x="306019" y="508402"/>
            <a:ext cx="11047781" cy="689021"/>
          </a:xfrm>
        </p:spPr>
        <p:txBody>
          <a:bodyPr>
            <a:normAutofit fontScale="90000"/>
          </a:bodyPr>
          <a:lstStyle/>
          <a:p>
            <a:r>
              <a:rPr lang="en-US" sz="3600" i="1" dirty="0"/>
              <a:t>Baseline Conditions and Project Relevance</a:t>
            </a:r>
            <a:br>
              <a:rPr lang="en-US" sz="3600" i="1" dirty="0"/>
            </a:br>
            <a:r>
              <a:rPr lang="en-US" sz="2200" i="1" dirty="0">
                <a:solidFill>
                  <a:srgbClr val="00B0F0"/>
                </a:solidFill>
              </a:rPr>
              <a:t>Unalakleet Community Needs</a:t>
            </a:r>
          </a:p>
        </p:txBody>
      </p:sp>
      <p:sp>
        <p:nvSpPr>
          <p:cNvPr id="3" name="Text Placeholder 2">
            <a:extLst>
              <a:ext uri="{FF2B5EF4-FFF2-40B4-BE49-F238E27FC236}">
                <a16:creationId xmlns:a16="http://schemas.microsoft.com/office/drawing/2014/main" id="{B4E3BFB3-453D-BD48-8F33-36A17A90C4CA}"/>
              </a:ext>
            </a:extLst>
          </p:cNvPr>
          <p:cNvSpPr>
            <a:spLocks noGrp="1"/>
          </p:cNvSpPr>
          <p:nvPr>
            <p:ph type="body" sz="quarter" idx="11"/>
          </p:nvPr>
        </p:nvSpPr>
        <p:spPr>
          <a:xfrm>
            <a:off x="306019" y="4703898"/>
            <a:ext cx="7119655" cy="2008505"/>
          </a:xfrm>
        </p:spPr>
        <p:txBody>
          <a:bodyPr>
            <a:noAutofit/>
          </a:bodyPr>
          <a:lstStyle/>
          <a:p>
            <a:pPr>
              <a:spcAft>
                <a:spcPts val="1200"/>
              </a:spcAft>
            </a:pPr>
            <a:r>
              <a:rPr lang="en" sz="1400" i="1" dirty="0">
                <a:solidFill>
                  <a:srgbClr val="00B0F0"/>
                </a:solidFill>
                <a:ea typeface="Roboto"/>
                <a:cs typeface="Roboto"/>
                <a:sym typeface="Roboto"/>
              </a:rPr>
              <a:t>A precursor study competed in 2020 by Henry, Garron &amp; Hall, </a:t>
            </a:r>
            <a:r>
              <a:rPr lang="en" sz="1400" dirty="0">
                <a:solidFill>
                  <a:srgbClr val="00B0F0"/>
                </a:solidFill>
                <a:ea typeface="Roboto"/>
                <a:cs typeface="Roboto"/>
                <a:sym typeface="Roboto"/>
              </a:rPr>
              <a:t>Improving Local Decision Making in Alaskan Communities with Drones and Online Climate Data Tools</a:t>
            </a:r>
            <a:r>
              <a:rPr lang="en" sz="1400" b="1" dirty="0">
                <a:solidFill>
                  <a:srgbClr val="00B0F0"/>
                </a:solidFill>
                <a:ea typeface="Roboto"/>
                <a:cs typeface="Roboto"/>
                <a:sym typeface="Roboto"/>
              </a:rPr>
              <a:t> - </a:t>
            </a:r>
            <a:r>
              <a:rPr lang="en" sz="1400" dirty="0">
                <a:solidFill>
                  <a:srgbClr val="00B0F0"/>
                </a:solidFill>
                <a:ea typeface="Roboto"/>
                <a:cs typeface="Roboto"/>
                <a:sym typeface="Roboto"/>
              </a:rPr>
              <a:t>A UAS Implementation Feasibility Study Project</a:t>
            </a:r>
            <a:r>
              <a:rPr lang="en" sz="1400" i="1" dirty="0">
                <a:solidFill>
                  <a:srgbClr val="00B0F0"/>
                </a:solidFill>
                <a:ea typeface="Roboto"/>
                <a:cs typeface="Roboto"/>
                <a:sym typeface="Roboto"/>
              </a:rPr>
              <a:t>,</a:t>
            </a:r>
            <a:r>
              <a:rPr lang="en-US" sz="1400" i="1" dirty="0">
                <a:solidFill>
                  <a:srgbClr val="00B0F0"/>
                </a:solidFill>
                <a:sym typeface="Roboto"/>
              </a:rPr>
              <a:t> identified UAS as a viable tool in support of local decision-making in remote Alaska.</a:t>
            </a:r>
          </a:p>
        </p:txBody>
      </p:sp>
      <p:sp>
        <p:nvSpPr>
          <p:cNvPr id="8" name="Google Shape;169;gba10d61160_1_0"/>
          <p:cNvSpPr txBox="1">
            <a:spLocks/>
          </p:cNvSpPr>
          <p:nvPr/>
        </p:nvSpPr>
        <p:spPr>
          <a:xfrm>
            <a:off x="306019" y="1240480"/>
            <a:ext cx="6854492" cy="4352058"/>
          </a:xfrm>
          <a:prstGeom prst="rect">
            <a:avLst/>
          </a:prstGeom>
        </p:spPr>
        <p:txBody>
          <a:bodyPr spcFirstLastPara="1" wrap="square" lIns="91425" tIns="45700" rIns="91425" bIns="45700" anchor="t" anchorCtr="0">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buNone/>
            </a:pPr>
            <a:r>
              <a:rPr lang="en-US" sz="1800" dirty="0"/>
              <a:t>Impacts of</a:t>
            </a:r>
            <a:r>
              <a:rPr lang="en-US" sz="1800" b="1" dirty="0"/>
              <a:t> </a:t>
            </a:r>
            <a:r>
              <a:rPr lang="en-US" sz="1800" b="1" dirty="0">
                <a:solidFill>
                  <a:srgbClr val="00B0F0"/>
                </a:solidFill>
              </a:rPr>
              <a:t>diminished sea ice</a:t>
            </a:r>
            <a:r>
              <a:rPr lang="en-US" sz="1800" dirty="0">
                <a:solidFill>
                  <a:srgbClr val="00B0F0"/>
                </a:solidFill>
              </a:rPr>
              <a:t> </a:t>
            </a:r>
            <a:r>
              <a:rPr lang="en-US" sz="1800" dirty="0"/>
              <a:t>coverage in Northern oceans,</a:t>
            </a:r>
          </a:p>
          <a:p>
            <a:pPr marL="400050" indent="-285750">
              <a:lnSpc>
                <a:spcPct val="115000"/>
              </a:lnSpc>
              <a:spcBef>
                <a:spcPts val="1200"/>
              </a:spcBef>
              <a:buClr>
                <a:schemeClr val="tx1"/>
              </a:buClr>
              <a:buSzPts val="1800"/>
            </a:pPr>
            <a:r>
              <a:rPr lang="en-US" sz="1800" dirty="0"/>
              <a:t>More vessel traffic in the Bering Sea</a:t>
            </a:r>
          </a:p>
          <a:p>
            <a:pPr marL="400050" indent="-285750">
              <a:lnSpc>
                <a:spcPct val="115000"/>
              </a:lnSpc>
              <a:spcBef>
                <a:spcPts val="0"/>
              </a:spcBef>
              <a:buClr>
                <a:schemeClr val="tx1"/>
              </a:buClr>
              <a:buSzPts val="1800"/>
            </a:pPr>
            <a:r>
              <a:rPr lang="en-US" sz="1800" dirty="0"/>
              <a:t>Reduced offshore ice protection</a:t>
            </a:r>
          </a:p>
          <a:p>
            <a:pPr marL="400050" indent="-285750">
              <a:lnSpc>
                <a:spcPct val="115000"/>
              </a:lnSpc>
              <a:spcBef>
                <a:spcPts val="0"/>
              </a:spcBef>
              <a:buClr>
                <a:schemeClr val="tx1"/>
              </a:buClr>
              <a:buSzPts val="1800"/>
            </a:pPr>
            <a:r>
              <a:rPr lang="en-US" sz="1800" dirty="0"/>
              <a:t>Increased frequency of fall storms</a:t>
            </a:r>
          </a:p>
          <a:p>
            <a:pPr marL="400050" indent="-285750">
              <a:lnSpc>
                <a:spcPct val="115000"/>
              </a:lnSpc>
              <a:spcBef>
                <a:spcPts val="0"/>
              </a:spcBef>
              <a:buClr>
                <a:schemeClr val="tx1"/>
              </a:buClr>
              <a:buSzPts val="1800"/>
            </a:pPr>
            <a:r>
              <a:rPr lang="en-US" sz="1800" dirty="0"/>
              <a:t>Increased current flow and direction</a:t>
            </a:r>
          </a:p>
          <a:p>
            <a:pPr marL="0" indent="0">
              <a:lnSpc>
                <a:spcPct val="115000"/>
              </a:lnSpc>
              <a:spcBef>
                <a:spcPts val="1200"/>
              </a:spcBef>
              <a:buNone/>
            </a:pPr>
            <a:r>
              <a:rPr lang="en-US" sz="1800" b="1" dirty="0">
                <a:solidFill>
                  <a:srgbClr val="00B0F0"/>
                </a:solidFill>
              </a:rPr>
              <a:t>Changing river</a:t>
            </a:r>
            <a:r>
              <a:rPr lang="en-US" sz="1800" dirty="0">
                <a:solidFill>
                  <a:srgbClr val="00B0F0"/>
                </a:solidFill>
              </a:rPr>
              <a:t> </a:t>
            </a:r>
            <a:r>
              <a:rPr lang="en-US" sz="1800" dirty="0"/>
              <a:t>conditions are causing,</a:t>
            </a:r>
          </a:p>
          <a:p>
            <a:pPr marL="400050" indent="-285750">
              <a:lnSpc>
                <a:spcPct val="115000"/>
              </a:lnSpc>
              <a:spcBef>
                <a:spcPts val="1200"/>
              </a:spcBef>
              <a:buClr>
                <a:schemeClr val="tx1"/>
              </a:buClr>
              <a:buSzPts val="1800"/>
            </a:pPr>
            <a:r>
              <a:rPr lang="en-US" sz="1800" dirty="0"/>
              <a:t>Early breakup</a:t>
            </a:r>
          </a:p>
          <a:p>
            <a:pPr marL="400050" indent="-285750">
              <a:lnSpc>
                <a:spcPct val="115000"/>
              </a:lnSpc>
              <a:spcBef>
                <a:spcPts val="0"/>
              </a:spcBef>
              <a:buClr>
                <a:schemeClr val="tx1"/>
              </a:buClr>
              <a:buSzPts val="1800"/>
            </a:pPr>
            <a:r>
              <a:rPr lang="en-US" sz="1800" dirty="0"/>
              <a:t>More turbidity</a:t>
            </a:r>
          </a:p>
          <a:p>
            <a:pPr marL="400050" indent="-285750">
              <a:lnSpc>
                <a:spcPct val="115000"/>
              </a:lnSpc>
              <a:spcBef>
                <a:spcPts val="0"/>
              </a:spcBef>
              <a:buClr>
                <a:schemeClr val="tx1"/>
              </a:buClr>
              <a:buSzPts val="1800"/>
            </a:pPr>
            <a:r>
              <a:rPr lang="en-US" sz="1800" dirty="0"/>
              <a:t>Increased erosion </a:t>
            </a:r>
            <a:endParaRPr lang="en-US" sz="1800" dirty="0">
              <a:ea typeface="Arial"/>
              <a:cs typeface="Arial"/>
              <a:sym typeface="Arial"/>
            </a:endParaRPr>
          </a:p>
          <a:p>
            <a:pPr marL="0" indent="0">
              <a:spcBef>
                <a:spcPts val="1200"/>
              </a:spcBef>
              <a:buNone/>
            </a:pPr>
            <a:endParaRPr lang="en-US" sz="1800" dirty="0"/>
          </a:p>
        </p:txBody>
      </p:sp>
      <p:sp>
        <p:nvSpPr>
          <p:cNvPr id="11" name="Rectangle 10">
            <a:extLst>
              <a:ext uri="{FF2B5EF4-FFF2-40B4-BE49-F238E27FC236}">
                <a16:creationId xmlns:a16="http://schemas.microsoft.com/office/drawing/2014/main" id="{B07495D2-D02C-4997-9517-B96EA33BB5F0}"/>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7" name="Picture 6" descr="Bering Sea from Unalakleet. Phot c/o J. Garron">
            <a:extLst>
              <a:ext uri="{FF2B5EF4-FFF2-40B4-BE49-F238E27FC236}">
                <a16:creationId xmlns:a16="http://schemas.microsoft.com/office/drawing/2014/main" id="{C4C826B5-5EB9-4C0F-A446-032EE48B07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104" y="3374921"/>
            <a:ext cx="4262300" cy="3113748"/>
          </a:xfrm>
          <a:prstGeom prst="rect">
            <a:avLst/>
          </a:prstGeom>
        </p:spPr>
      </p:pic>
      <p:sp>
        <p:nvSpPr>
          <p:cNvPr id="9" name="TextBox 8">
            <a:extLst>
              <a:ext uri="{FF2B5EF4-FFF2-40B4-BE49-F238E27FC236}">
                <a16:creationId xmlns:a16="http://schemas.microsoft.com/office/drawing/2014/main" id="{DAC6C54D-0F74-405B-BC12-006EDCE1B18B}"/>
              </a:ext>
            </a:extLst>
          </p:cNvPr>
          <p:cNvSpPr txBox="1"/>
          <p:nvPr/>
        </p:nvSpPr>
        <p:spPr>
          <a:xfrm>
            <a:off x="7288104" y="6488669"/>
            <a:ext cx="4262300" cy="307777"/>
          </a:xfrm>
          <a:prstGeom prst="rect">
            <a:avLst/>
          </a:prstGeom>
          <a:noFill/>
        </p:spPr>
        <p:txBody>
          <a:bodyPr wrap="square" rtlCol="0">
            <a:spAutoFit/>
          </a:bodyPr>
          <a:lstStyle/>
          <a:p>
            <a:r>
              <a:rPr lang="en-US" sz="1400" dirty="0"/>
              <a:t>Bering Sea from Unalakleet. Photo c/o J. Garron</a:t>
            </a:r>
          </a:p>
        </p:txBody>
      </p:sp>
      <p:sp>
        <p:nvSpPr>
          <p:cNvPr id="10" name="TextBox 9">
            <a:extLst>
              <a:ext uri="{FF2B5EF4-FFF2-40B4-BE49-F238E27FC236}">
                <a16:creationId xmlns:a16="http://schemas.microsoft.com/office/drawing/2014/main" id="{8D26B101-1F4A-4BAE-9D29-981E56241CE0}"/>
              </a:ext>
            </a:extLst>
          </p:cNvPr>
          <p:cNvSpPr txBox="1"/>
          <p:nvPr/>
        </p:nvSpPr>
        <p:spPr>
          <a:xfrm>
            <a:off x="7159350" y="1313036"/>
            <a:ext cx="4519806" cy="2115964"/>
          </a:xfrm>
          <a:prstGeom prst="rect">
            <a:avLst/>
          </a:prstGeom>
          <a:noFill/>
        </p:spPr>
        <p:txBody>
          <a:bodyPr wrap="square" rtlCol="0">
            <a:spAutoFit/>
          </a:bodyPr>
          <a:lstStyle/>
          <a:p>
            <a:pPr marL="0" indent="0">
              <a:lnSpc>
                <a:spcPct val="115000"/>
              </a:lnSpc>
              <a:spcBef>
                <a:spcPts val="1200"/>
              </a:spcBef>
              <a:buNone/>
            </a:pPr>
            <a:r>
              <a:rPr lang="en-US" sz="1800" dirty="0">
                <a:latin typeface="Franklin Gothic Book" panose="020B0503020102020204" pitchFamily="34" charset="0"/>
              </a:rPr>
              <a:t>Need localized solution for broad </a:t>
            </a:r>
            <a:r>
              <a:rPr lang="en-US" sz="1800" b="1" dirty="0">
                <a:solidFill>
                  <a:srgbClr val="00B0F0"/>
                </a:solidFill>
                <a:latin typeface="Franklin Gothic Book" panose="020B0503020102020204" pitchFamily="34" charset="0"/>
              </a:rPr>
              <a:t>situational awareness</a:t>
            </a:r>
            <a:r>
              <a:rPr lang="en-US" sz="1800" dirty="0">
                <a:solidFill>
                  <a:srgbClr val="00B0F0"/>
                </a:solidFill>
                <a:latin typeface="Franklin Gothic Book" panose="020B0503020102020204" pitchFamily="34" charset="0"/>
              </a:rPr>
              <a:t> </a:t>
            </a:r>
            <a:r>
              <a:rPr lang="en-US" sz="1800" dirty="0">
                <a:latin typeface="Franklin Gothic Book" panose="020B0503020102020204" pitchFamily="34" charset="0"/>
              </a:rPr>
              <a:t>during emergencies</a:t>
            </a:r>
          </a:p>
          <a:p>
            <a:pPr marL="400050" indent="-285750">
              <a:lnSpc>
                <a:spcPct val="115000"/>
              </a:lnSpc>
              <a:spcBef>
                <a:spcPts val="1200"/>
              </a:spcBef>
              <a:buClr>
                <a:schemeClr val="tx1"/>
              </a:buClr>
              <a:buSzPts val="1800"/>
              <a:buFont typeface="Arial" panose="020B0604020202020204" pitchFamily="34" charset="0"/>
              <a:buChar char="•"/>
            </a:pPr>
            <a:r>
              <a:rPr lang="en-US" sz="1800" dirty="0">
                <a:latin typeface="Franklin Gothic Book" panose="020B0503020102020204" pitchFamily="34" charset="0"/>
              </a:rPr>
              <a:t>Search and rescue activities</a:t>
            </a:r>
          </a:p>
          <a:p>
            <a:pPr marL="400050" indent="-285750">
              <a:lnSpc>
                <a:spcPct val="115000"/>
              </a:lnSpc>
              <a:spcBef>
                <a:spcPts val="0"/>
              </a:spcBef>
              <a:buClr>
                <a:schemeClr val="tx1"/>
              </a:buClr>
              <a:buSzPts val="1800"/>
              <a:buFont typeface="Arial" panose="020B0604020202020204" pitchFamily="34" charset="0"/>
              <a:buChar char="•"/>
            </a:pPr>
            <a:r>
              <a:rPr lang="en-US" sz="1800" dirty="0">
                <a:latin typeface="Franklin Gothic Book" panose="020B0503020102020204" pitchFamily="34" charset="0"/>
              </a:rPr>
              <a:t>Oil spill detection and monitoring</a:t>
            </a:r>
          </a:p>
          <a:p>
            <a:pPr marL="400050" indent="-285750">
              <a:lnSpc>
                <a:spcPct val="115000"/>
              </a:lnSpc>
              <a:spcBef>
                <a:spcPts val="0"/>
              </a:spcBef>
              <a:buClr>
                <a:schemeClr val="tx1"/>
              </a:buClr>
              <a:buSzPts val="1800"/>
              <a:buFont typeface="Arial" panose="020B0604020202020204" pitchFamily="34" charset="0"/>
              <a:buChar char="•"/>
            </a:pPr>
            <a:r>
              <a:rPr lang="en-US" sz="1800" dirty="0">
                <a:latin typeface="Franklin Gothic Book" panose="020B0503020102020204" pitchFamily="34" charset="0"/>
              </a:rPr>
              <a:t>Climate change monitoring</a:t>
            </a:r>
          </a:p>
          <a:p>
            <a:endParaRPr lang="en-US" dirty="0">
              <a:latin typeface="Franklin Gothic Book" panose="020B0503020102020204" pitchFamily="34" charset="0"/>
            </a:endParaRPr>
          </a:p>
        </p:txBody>
      </p:sp>
    </p:spTree>
    <p:extLst>
      <p:ext uri="{BB962C8B-B14F-4D97-AF65-F5344CB8AC3E}">
        <p14:creationId xmlns:p14="http://schemas.microsoft.com/office/powerpoint/2010/main" val="124603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249" y="441859"/>
            <a:ext cx="10199023" cy="1049412"/>
          </a:xfrm>
        </p:spPr>
        <p:txBody>
          <a:bodyPr>
            <a:normAutofit/>
          </a:bodyPr>
          <a:lstStyle/>
          <a:p>
            <a:r>
              <a:rPr lang="en-US" sz="3600" b="1" i="1" dirty="0"/>
              <a:t>Project Rationale and Description</a:t>
            </a:r>
          </a:p>
        </p:txBody>
      </p:sp>
      <p:sp>
        <p:nvSpPr>
          <p:cNvPr id="3" name="Content Placeholder 2"/>
          <p:cNvSpPr>
            <a:spLocks noGrp="1"/>
          </p:cNvSpPr>
          <p:nvPr>
            <p:ph idx="4294967295"/>
          </p:nvPr>
        </p:nvSpPr>
        <p:spPr>
          <a:xfrm>
            <a:off x="223736" y="1491271"/>
            <a:ext cx="11780196" cy="4125758"/>
          </a:xfrm>
        </p:spPr>
        <p:txBody>
          <a:bodyPr>
            <a:normAutofit/>
          </a:bodyPr>
          <a:lstStyle/>
          <a:p>
            <a:pPr marL="0" indent="0" algn="ctr">
              <a:buNone/>
            </a:pPr>
            <a:r>
              <a:rPr lang="en-US" sz="2600" dirty="0">
                <a:solidFill>
                  <a:srgbClr val="00B0F0"/>
                </a:solidFill>
              </a:rPr>
              <a:t>UAS potentially provide a localized, inexpensive, remote sensing solution,                         ideal for hazardous and hard to access tasks in remote Alaska.</a:t>
            </a:r>
          </a:p>
          <a:p>
            <a:pPr marL="0" indent="0">
              <a:buNone/>
            </a:pPr>
            <a:endParaRPr lang="en-US" sz="1200" dirty="0"/>
          </a:p>
          <a:p>
            <a:pPr marL="0" indent="0">
              <a:buNone/>
            </a:pPr>
            <a:r>
              <a:rPr lang="en-US" sz="2400" dirty="0"/>
              <a:t>This project is designed to develop UAS pilot teams in the Bering Strait region in support of decision-making about infrastructure status and emergency response activities. This work includes the remote training and certification of 7 members of the Unalakleet community to be UAS pilots, the coproduction of bulk fuel infrastructure assessment and emergency response UAS protocols, inclusive of remote data delivery investigations, the feasibility of expanding this training program regionally, and the broad dissemination of knowledge gained to other remote Arctic communities interested in applying UAS technology to local decision-making. </a:t>
            </a:r>
          </a:p>
        </p:txBody>
      </p:sp>
      <p:sp>
        <p:nvSpPr>
          <p:cNvPr id="5" name="Rectangle 4">
            <a:extLst>
              <a:ext uri="{FF2B5EF4-FFF2-40B4-BE49-F238E27FC236}">
                <a16:creationId xmlns:a16="http://schemas.microsoft.com/office/drawing/2014/main" id="{0C97F781-9175-4A6D-B39B-517D249536E2}"/>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325139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7030" y="1147004"/>
            <a:ext cx="9940158" cy="480131"/>
          </a:xfrm>
        </p:spPr>
        <p:txBody>
          <a:bodyPr>
            <a:noAutofit/>
          </a:bodyPr>
          <a:lstStyle/>
          <a:p>
            <a:r>
              <a:rPr lang="en-US" sz="3600" b="1" i="1" dirty="0"/>
              <a:t>Remote Uncrewed Aircraft System (UAS) Inspection and Response Team Development in the Bering Strait Region: </a:t>
            </a:r>
            <a:r>
              <a:rPr lang="en-US" sz="3600" dirty="0">
                <a:solidFill>
                  <a:srgbClr val="00B0F0"/>
                </a:solidFill>
              </a:rPr>
              <a:t>Methodology</a:t>
            </a:r>
          </a:p>
        </p:txBody>
      </p:sp>
      <p:sp>
        <p:nvSpPr>
          <p:cNvPr id="5" name="Google Shape;200;gbe05f2a38b_0_64"/>
          <p:cNvSpPr txBox="1">
            <a:spLocks noGrp="1"/>
          </p:cNvSpPr>
          <p:nvPr>
            <p:ph idx="4294967295"/>
          </p:nvPr>
        </p:nvSpPr>
        <p:spPr>
          <a:xfrm>
            <a:off x="475655" y="2466362"/>
            <a:ext cx="6011694" cy="4078288"/>
          </a:xfrm>
          <a:prstGeom prst="rect">
            <a:avLst/>
          </a:prstGeom>
        </p:spPr>
        <p:txBody>
          <a:bodyPr spcFirstLastPara="1" wrap="square" lIns="91425" tIns="45700" rIns="91425" bIns="45700" anchor="t" anchorCtr="0">
            <a:noAutofit/>
          </a:bodyPr>
          <a:lstStyle/>
          <a:p>
            <a:pPr marL="0" lvl="0" indent="0" algn="l" rtl="0">
              <a:spcBef>
                <a:spcPts val="200"/>
              </a:spcBef>
              <a:spcAft>
                <a:spcPts val="0"/>
              </a:spcAft>
              <a:buNone/>
            </a:pPr>
            <a:r>
              <a:rPr lang="en-US" sz="3000" i="1" dirty="0">
                <a:solidFill>
                  <a:schemeClr val="tx1"/>
                </a:solidFill>
              </a:rPr>
              <a:t>Scenario-based research design</a:t>
            </a:r>
            <a:endParaRPr sz="3000" i="1" dirty="0">
              <a:solidFill>
                <a:schemeClr val="tx1"/>
              </a:solidFill>
            </a:endParaRPr>
          </a:p>
          <a:p>
            <a:pPr marL="457200" lvl="0" indent="-419100" algn="l" rtl="0">
              <a:spcBef>
                <a:spcPts val="1800"/>
              </a:spcBef>
              <a:spcAft>
                <a:spcPts val="0"/>
              </a:spcAft>
              <a:buSzPts val="3000"/>
              <a:buChar char="●"/>
            </a:pPr>
            <a:r>
              <a:rPr lang="en-US" sz="3000" dirty="0">
                <a:solidFill>
                  <a:schemeClr val="tx1"/>
                </a:solidFill>
              </a:rPr>
              <a:t>Community needs</a:t>
            </a:r>
            <a:endParaRPr sz="3000" dirty="0">
              <a:solidFill>
                <a:schemeClr val="tx1"/>
              </a:solidFill>
            </a:endParaRPr>
          </a:p>
          <a:p>
            <a:pPr marL="457200" lvl="0" indent="-419100" algn="l" rtl="0">
              <a:spcBef>
                <a:spcPts val="600"/>
              </a:spcBef>
              <a:spcAft>
                <a:spcPts val="0"/>
              </a:spcAft>
              <a:buSzPts val="3000"/>
              <a:buChar char="●"/>
            </a:pPr>
            <a:r>
              <a:rPr lang="en-US" sz="3000" dirty="0">
                <a:solidFill>
                  <a:schemeClr val="tx1"/>
                </a:solidFill>
              </a:rPr>
              <a:t>USCG mission</a:t>
            </a:r>
            <a:endParaRPr sz="3000" dirty="0">
              <a:solidFill>
                <a:schemeClr val="tx1"/>
              </a:solidFill>
            </a:endParaRPr>
          </a:p>
          <a:p>
            <a:pPr marL="457200" lvl="0" indent="-419100" algn="l" rtl="0">
              <a:spcBef>
                <a:spcPts val="600"/>
              </a:spcBef>
              <a:spcAft>
                <a:spcPts val="0"/>
              </a:spcAft>
              <a:buSzPts val="3000"/>
              <a:buChar char="●"/>
            </a:pPr>
            <a:r>
              <a:rPr lang="en-US" sz="3000" dirty="0">
                <a:solidFill>
                  <a:schemeClr val="tx1"/>
                </a:solidFill>
              </a:rPr>
              <a:t>UAS applications</a:t>
            </a:r>
            <a:endParaRPr sz="3000" i="1" dirty="0">
              <a:solidFill>
                <a:schemeClr val="tx1"/>
              </a:solidFill>
            </a:endParaRPr>
          </a:p>
        </p:txBody>
      </p:sp>
      <p:pic>
        <p:nvPicPr>
          <p:cNvPr id="6" name="Google Shape;202;gbe05f2a38b_0_64"/>
          <p:cNvPicPr preferRelativeResize="0">
            <a:picLocks noChangeAspect="1"/>
          </p:cNvPicPr>
          <p:nvPr/>
        </p:nvPicPr>
        <p:blipFill>
          <a:blip r:embed="rId2">
            <a:alphaModFix/>
          </a:blip>
          <a:stretch>
            <a:fillRect/>
          </a:stretch>
        </p:blipFill>
        <p:spPr>
          <a:xfrm>
            <a:off x="7016435" y="2188909"/>
            <a:ext cx="5175565" cy="4669091"/>
          </a:xfrm>
          <a:prstGeom prst="rect">
            <a:avLst/>
          </a:prstGeom>
          <a:noFill/>
          <a:ln>
            <a:noFill/>
          </a:ln>
        </p:spPr>
      </p:pic>
      <p:sp>
        <p:nvSpPr>
          <p:cNvPr id="7" name="Rectangle 6">
            <a:extLst>
              <a:ext uri="{FF2B5EF4-FFF2-40B4-BE49-F238E27FC236}">
                <a16:creationId xmlns:a16="http://schemas.microsoft.com/office/drawing/2014/main" id="{101BA7ED-695B-457B-AFEF-D58F58091494}"/>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598295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bcc27e7c81_0_359"/>
          <p:cNvSpPr txBox="1">
            <a:spLocks noGrp="1"/>
          </p:cNvSpPr>
          <p:nvPr>
            <p:ph type="title"/>
          </p:nvPr>
        </p:nvSpPr>
        <p:spPr>
          <a:xfrm>
            <a:off x="324000" y="361800"/>
            <a:ext cx="3886200" cy="7752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400" i="1" dirty="0">
                <a:solidFill>
                  <a:srgbClr val="00B0F0"/>
                </a:solidFill>
              </a:rPr>
              <a:t>Methodology</a:t>
            </a:r>
            <a:endParaRPr sz="3400" i="1" dirty="0">
              <a:solidFill>
                <a:srgbClr val="00B0F0"/>
              </a:solidFill>
            </a:endParaRPr>
          </a:p>
        </p:txBody>
      </p:sp>
      <p:sp>
        <p:nvSpPr>
          <p:cNvPr id="208" name="Google Shape;208;gbcc27e7c81_0_359"/>
          <p:cNvSpPr txBox="1">
            <a:spLocks noGrp="1"/>
          </p:cNvSpPr>
          <p:nvPr>
            <p:ph type="body" idx="1"/>
          </p:nvPr>
        </p:nvSpPr>
        <p:spPr>
          <a:xfrm>
            <a:off x="5278170" y="1851242"/>
            <a:ext cx="6699564" cy="4421828"/>
          </a:xfrm>
          <a:prstGeom prst="rect">
            <a:avLst/>
          </a:prstGeom>
        </p:spPr>
        <p:txBody>
          <a:bodyPr spcFirstLastPara="1" wrap="square" lIns="91425" tIns="45700" rIns="91425" bIns="45700" anchor="t" anchorCtr="0">
            <a:noAutofit/>
          </a:bodyPr>
          <a:lstStyle/>
          <a:p>
            <a:pPr marL="0" lvl="0" indent="0" algn="l" rtl="0">
              <a:spcAft>
                <a:spcPts val="600"/>
              </a:spcAft>
              <a:buClr>
                <a:schemeClr val="dk1"/>
              </a:buClr>
              <a:buSzPts val="1100"/>
              <a:buFont typeface="Arial"/>
              <a:buNone/>
            </a:pPr>
            <a:r>
              <a:rPr lang="en-US" sz="2400" b="1" i="0" dirty="0">
                <a:solidFill>
                  <a:srgbClr val="00B0F0"/>
                </a:solidFill>
                <a:latin typeface="Franklin Gothic Book" panose="020B0503020102020204" pitchFamily="34" charset="0"/>
              </a:rPr>
              <a:t>Sequenced methodology </a:t>
            </a:r>
            <a:r>
              <a:rPr lang="en-US" sz="2400" b="1" i="0" dirty="0">
                <a:solidFill>
                  <a:schemeClr val="tx1"/>
                </a:solidFill>
                <a:latin typeface="Franklin Gothic Book" panose="020B0503020102020204" pitchFamily="34" charset="0"/>
              </a:rPr>
              <a:t>is oriented to,</a:t>
            </a:r>
            <a:endParaRPr sz="2400" b="1" i="0" dirty="0">
              <a:solidFill>
                <a:schemeClr val="tx1"/>
              </a:solidFill>
              <a:latin typeface="Franklin Gothic Book" panose="020B0503020102020204" pitchFamily="34" charset="0"/>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Provide UAS pilot training of rural residents,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Establish co-production of infrastructure assessment operational UAS protocols,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Establish co-production of emergency assessment UAS protocols,</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Conduct information dissemination,</a:t>
            </a:r>
            <a:endParaRPr sz="2400" i="0" dirty="0">
              <a:solidFill>
                <a:schemeClr val="tx1"/>
              </a:solidFill>
              <a:latin typeface="Franklin Gothic Book" panose="020B0503020102020204" pitchFamily="34" charset="0"/>
              <a:ea typeface="Libre Franklin Thin"/>
              <a:cs typeface="Libre Franklin Thin"/>
              <a:sym typeface="Libre Franklin Thin"/>
            </a:endParaRPr>
          </a:p>
          <a:p>
            <a:pPr marL="457200" lvl="0" indent="-457200" algn="l" rtl="0">
              <a:spcAft>
                <a:spcPts val="600"/>
              </a:spcAft>
              <a:buClr>
                <a:schemeClr val="tx1"/>
              </a:buClr>
              <a:buSzPts val="2400"/>
              <a:buFont typeface="Libre Franklin Thin"/>
              <a:buAutoNum type="arabicParenR"/>
            </a:pPr>
            <a:r>
              <a:rPr lang="en-US" sz="2400" i="0" dirty="0">
                <a:solidFill>
                  <a:schemeClr val="tx1"/>
                </a:solidFill>
                <a:latin typeface="Franklin Gothic Book" panose="020B0503020102020204" pitchFamily="34" charset="0"/>
                <a:ea typeface="Libre Franklin Thin"/>
                <a:cs typeface="Libre Franklin Thin"/>
                <a:sym typeface="Libre Franklin Thin"/>
              </a:rPr>
              <a:t>Provide regional expansion feasibility analysis. </a:t>
            </a:r>
            <a:endParaRPr sz="2400" i="0" dirty="0">
              <a:solidFill>
                <a:schemeClr val="tx1"/>
              </a:solidFill>
              <a:latin typeface="Franklin Gothic Book" panose="020B0503020102020204" pitchFamily="34" charset="0"/>
              <a:ea typeface="Libre Franklin Thin"/>
              <a:cs typeface="Libre Franklin Thin"/>
              <a:sym typeface="Libre Franklin Thin"/>
            </a:endParaRPr>
          </a:p>
        </p:txBody>
      </p:sp>
      <p:pic>
        <p:nvPicPr>
          <p:cNvPr id="3" name="Picture 2"/>
          <p:cNvPicPr>
            <a:picLocks noChangeAspect="1"/>
          </p:cNvPicPr>
          <p:nvPr/>
        </p:nvPicPr>
        <p:blipFill>
          <a:blip r:embed="rId3"/>
          <a:stretch>
            <a:fillRect/>
          </a:stretch>
        </p:blipFill>
        <p:spPr>
          <a:xfrm>
            <a:off x="18240" y="1410511"/>
            <a:ext cx="5067239" cy="4862559"/>
          </a:xfrm>
          <a:prstGeom prst="rect">
            <a:avLst/>
          </a:prstGeom>
          <a:ln w="19050">
            <a:solidFill>
              <a:schemeClr val="tx1"/>
            </a:solidFill>
          </a:ln>
        </p:spPr>
      </p:pic>
      <p:sp>
        <p:nvSpPr>
          <p:cNvPr id="8" name="Rectangle 7">
            <a:extLst>
              <a:ext uri="{FF2B5EF4-FFF2-40B4-BE49-F238E27FC236}">
                <a16:creationId xmlns:a16="http://schemas.microsoft.com/office/drawing/2014/main" id="{331A8F46-3485-439B-A00D-5AEA7CF1CA60}"/>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335561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458" y="960805"/>
            <a:ext cx="11437734" cy="480131"/>
          </a:xfrm>
        </p:spPr>
        <p:txBody>
          <a:bodyPr>
            <a:noAutofit/>
          </a:bodyPr>
          <a:lstStyle/>
          <a:p>
            <a:r>
              <a:rPr lang="en-US" sz="3600" b="1" i="1" dirty="0"/>
              <a:t>Remote Uncrewed Aircraft System (UAS) Inspection and Response Team Development in the Bering Strait Region: </a:t>
            </a:r>
            <a:r>
              <a:rPr lang="en-US" sz="3600" dirty="0">
                <a:solidFill>
                  <a:srgbClr val="00B0F0"/>
                </a:solidFill>
              </a:rPr>
              <a:t>Schedule and Metrics</a:t>
            </a:r>
          </a:p>
        </p:txBody>
      </p:sp>
      <p:sp>
        <p:nvSpPr>
          <p:cNvPr id="3" name="Content Placeholder 2"/>
          <p:cNvSpPr>
            <a:spLocks noGrp="1"/>
          </p:cNvSpPr>
          <p:nvPr>
            <p:ph idx="4294967295"/>
          </p:nvPr>
        </p:nvSpPr>
        <p:spPr>
          <a:xfrm>
            <a:off x="377158" y="2219454"/>
            <a:ext cx="4499647" cy="3315583"/>
          </a:xfrm>
        </p:spPr>
        <p:txBody>
          <a:bodyPr>
            <a:normAutofit fontScale="70000" lnSpcReduction="20000"/>
          </a:bodyPr>
          <a:lstStyle/>
          <a:p>
            <a:pPr>
              <a:spcBef>
                <a:spcPts val="0"/>
              </a:spcBef>
              <a:spcAft>
                <a:spcPts val="1300"/>
              </a:spcAft>
            </a:pPr>
            <a:r>
              <a:rPr lang="en-US" dirty="0"/>
              <a:t>Task 1: UAS Pilot Training and Certification</a:t>
            </a:r>
          </a:p>
          <a:p>
            <a:pPr>
              <a:spcBef>
                <a:spcPts val="0"/>
              </a:spcBef>
              <a:spcAft>
                <a:spcPts val="1300"/>
              </a:spcAft>
            </a:pPr>
            <a:r>
              <a:rPr lang="en-US" dirty="0"/>
              <a:t>Task 2: Coproduction of Infrastructure Inspection Operational Protocols</a:t>
            </a:r>
          </a:p>
          <a:p>
            <a:pPr>
              <a:spcBef>
                <a:spcPts val="0"/>
              </a:spcBef>
              <a:spcAft>
                <a:spcPts val="1300"/>
              </a:spcAft>
            </a:pPr>
            <a:r>
              <a:rPr lang="en-US" dirty="0"/>
              <a:t>Task 3: Coproduction of Emergency Response Assessment Protocols</a:t>
            </a:r>
          </a:p>
          <a:p>
            <a:pPr>
              <a:spcBef>
                <a:spcPts val="0"/>
              </a:spcBef>
              <a:spcAft>
                <a:spcPts val="1300"/>
              </a:spcAft>
            </a:pPr>
            <a:r>
              <a:rPr lang="en-US" dirty="0"/>
              <a:t>Task 4: Regional Expansion Feasibility Assessment</a:t>
            </a:r>
          </a:p>
          <a:p>
            <a:pPr>
              <a:spcAft>
                <a:spcPts val="800"/>
              </a:spcAft>
            </a:pPr>
            <a:r>
              <a:rPr lang="en-US" dirty="0"/>
              <a:t>Task 5: Information Dissemination</a:t>
            </a:r>
          </a:p>
        </p:txBody>
      </p:sp>
      <p:cxnSp>
        <p:nvCxnSpPr>
          <p:cNvPr id="6" name="Straight Arrow Connector 5"/>
          <p:cNvCxnSpPr/>
          <p:nvPr/>
        </p:nvCxnSpPr>
        <p:spPr>
          <a:xfrm>
            <a:off x="4901461" y="2359214"/>
            <a:ext cx="3414408" cy="0"/>
          </a:xfrm>
          <a:prstGeom prst="straightConnector1">
            <a:avLst/>
          </a:prstGeom>
          <a:ln w="63500">
            <a:solidFill>
              <a:srgbClr val="00CC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413502" y="3101160"/>
            <a:ext cx="3886909" cy="15019"/>
          </a:xfrm>
          <a:prstGeom prst="straightConnector1">
            <a:avLst/>
          </a:prstGeom>
          <a:ln w="635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954325" y="3886197"/>
            <a:ext cx="4272517" cy="17066"/>
          </a:xfrm>
          <a:prstGeom prst="straightConnector1">
            <a:avLst/>
          </a:prstGeom>
          <a:ln w="6350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6773779" y="4523874"/>
            <a:ext cx="4066674" cy="2005"/>
          </a:xfrm>
          <a:prstGeom prst="straightConnector1">
            <a:avLst/>
          </a:prstGeom>
          <a:ln w="63500">
            <a:solidFill>
              <a:srgbClr val="FF66CC"/>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993105" y="5089358"/>
            <a:ext cx="6882063" cy="69203"/>
          </a:xfrm>
          <a:prstGeom prst="straightConnector1">
            <a:avLst/>
          </a:prstGeom>
          <a:ln w="63500">
            <a:solidFill>
              <a:srgbClr val="9966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357810" y="2113547"/>
            <a:ext cx="0" cy="3224463"/>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374105" y="2113547"/>
            <a:ext cx="0" cy="3224463"/>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80284" y="5535037"/>
            <a:ext cx="1371600" cy="369332"/>
          </a:xfrm>
          <a:prstGeom prst="rect">
            <a:avLst/>
          </a:prstGeom>
          <a:noFill/>
        </p:spPr>
        <p:txBody>
          <a:bodyPr wrap="square" rtlCol="0">
            <a:spAutoFit/>
          </a:bodyPr>
          <a:lstStyle/>
          <a:p>
            <a:r>
              <a:rPr lang="en-US" dirty="0"/>
              <a:t>June 2021</a:t>
            </a:r>
          </a:p>
        </p:txBody>
      </p:sp>
      <p:sp>
        <p:nvSpPr>
          <p:cNvPr id="16" name="TextBox 15"/>
          <p:cNvSpPr txBox="1"/>
          <p:nvPr/>
        </p:nvSpPr>
        <p:spPr>
          <a:xfrm>
            <a:off x="10600844" y="5535037"/>
            <a:ext cx="1513931" cy="369332"/>
          </a:xfrm>
          <a:prstGeom prst="rect">
            <a:avLst/>
          </a:prstGeom>
          <a:noFill/>
        </p:spPr>
        <p:txBody>
          <a:bodyPr wrap="square" rtlCol="0">
            <a:spAutoFit/>
          </a:bodyPr>
          <a:lstStyle/>
          <a:p>
            <a:pPr algn="ctr"/>
            <a:r>
              <a:rPr lang="en-US" dirty="0"/>
              <a:t>April 2022</a:t>
            </a:r>
          </a:p>
        </p:txBody>
      </p:sp>
      <p:sp>
        <p:nvSpPr>
          <p:cNvPr id="17" name="Rectangle 16">
            <a:extLst>
              <a:ext uri="{FF2B5EF4-FFF2-40B4-BE49-F238E27FC236}">
                <a16:creationId xmlns:a16="http://schemas.microsoft.com/office/drawing/2014/main" id="{3C47E292-BB12-4FE2-99B9-349754320C8E}"/>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3353792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057" y="563562"/>
            <a:ext cx="10576482" cy="593726"/>
          </a:xfrm>
        </p:spPr>
        <p:txBody>
          <a:bodyPr/>
          <a:lstStyle/>
          <a:p>
            <a:r>
              <a:rPr lang="en-US" sz="3600" i="1" dirty="0"/>
              <a:t>Primary Tasks and Objectives</a:t>
            </a:r>
            <a:br>
              <a:rPr lang="en-US" sz="3600" i="1" dirty="0"/>
            </a:br>
            <a:r>
              <a:rPr lang="en-US" sz="1800" i="1" dirty="0"/>
              <a:t>July 1, 2021 -  March 31, 2022</a:t>
            </a:r>
          </a:p>
        </p:txBody>
      </p:sp>
      <p:sp>
        <p:nvSpPr>
          <p:cNvPr id="6" name="Content Placeholder 1"/>
          <p:cNvSpPr txBox="1">
            <a:spLocks/>
          </p:cNvSpPr>
          <p:nvPr/>
        </p:nvSpPr>
        <p:spPr>
          <a:xfrm>
            <a:off x="225057" y="1207007"/>
            <a:ext cx="5870943" cy="4443986"/>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Task 0 – Project Coordination</a:t>
            </a:r>
            <a:endParaRPr lang="en-US" sz="1500" dirty="0"/>
          </a:p>
          <a:p>
            <a:pPr indent="0">
              <a:buFont typeface="Arial" panose="020B0604020202020204" pitchFamily="34" charset="0"/>
              <a:buNone/>
            </a:pPr>
            <a:r>
              <a:rPr lang="en-US" sz="1500" dirty="0">
                <a:solidFill>
                  <a:srgbClr val="00B0F0"/>
                </a:solidFill>
              </a:rPr>
              <a:t>Program establishment,</a:t>
            </a:r>
          </a:p>
          <a:p>
            <a:pPr indent="0">
              <a:buFont typeface="Arial" panose="020B0604020202020204" pitchFamily="34" charset="0"/>
              <a:buNone/>
            </a:pPr>
            <a:r>
              <a:rPr lang="en-US" sz="1500" dirty="0">
                <a:solidFill>
                  <a:schemeClr val="accent3">
                    <a:lumMod val="60000"/>
                    <a:lumOff val="40000"/>
                  </a:schemeClr>
                </a:solidFill>
              </a:rPr>
              <a:t>Conduct team coordination meetings – internal/external (on-going),</a:t>
            </a:r>
          </a:p>
          <a:p>
            <a:pPr indent="0">
              <a:buFont typeface="Arial" panose="020B0604020202020204" pitchFamily="34" charset="0"/>
              <a:buNone/>
            </a:pPr>
            <a:r>
              <a:rPr lang="en-US" sz="1500" dirty="0">
                <a:solidFill>
                  <a:schemeClr val="accent3">
                    <a:lumMod val="60000"/>
                    <a:lumOff val="40000"/>
                  </a:schemeClr>
                </a:solidFill>
              </a:rPr>
              <a:t>Reporting (on-going).</a:t>
            </a:r>
          </a:p>
          <a:p>
            <a:pPr marL="0" indent="0">
              <a:spcBef>
                <a:spcPts val="600"/>
              </a:spcBef>
              <a:buFont typeface="Arial" panose="020B0604020202020204" pitchFamily="34" charset="0"/>
              <a:buNone/>
            </a:pPr>
            <a:r>
              <a:rPr lang="en-US" sz="1500" b="1" dirty="0"/>
              <a:t>Task 1 – UAS Pilot Training and Certification</a:t>
            </a:r>
            <a:endParaRPr lang="en-US" sz="1500" dirty="0"/>
          </a:p>
          <a:p>
            <a:pPr indent="0">
              <a:buFont typeface="Arial" panose="020B0604020202020204" pitchFamily="34" charset="0"/>
              <a:buNone/>
            </a:pPr>
            <a:r>
              <a:rPr lang="en-US" sz="1500" dirty="0">
                <a:solidFill>
                  <a:srgbClr val="00B0F0"/>
                </a:solidFill>
              </a:rPr>
              <a:t>Recruit UAS pilot teams,</a:t>
            </a:r>
          </a:p>
          <a:p>
            <a:pPr indent="0">
              <a:buFont typeface="Arial" panose="020B0604020202020204" pitchFamily="34" charset="0"/>
              <a:buNone/>
            </a:pPr>
            <a:r>
              <a:rPr lang="en-US" sz="1500" dirty="0">
                <a:solidFill>
                  <a:srgbClr val="00B0F0"/>
                </a:solidFill>
              </a:rPr>
              <a:t>Deliver remote UAS pilot training,</a:t>
            </a:r>
          </a:p>
          <a:p>
            <a:pPr indent="0">
              <a:buFont typeface="Arial" panose="020B0604020202020204" pitchFamily="34" charset="0"/>
              <a:buNone/>
            </a:pPr>
            <a:r>
              <a:rPr lang="en-US" sz="1500" dirty="0">
                <a:solidFill>
                  <a:srgbClr val="00B0F0"/>
                </a:solidFill>
              </a:rPr>
              <a:t>Acquire operational UAVs, sensors and software,</a:t>
            </a:r>
          </a:p>
          <a:p>
            <a:pPr indent="0">
              <a:buFont typeface="Arial" panose="020B0604020202020204" pitchFamily="34" charset="0"/>
              <a:buNone/>
            </a:pPr>
            <a:r>
              <a:rPr lang="en-US" sz="1500" dirty="0">
                <a:solidFill>
                  <a:srgbClr val="00B0F0"/>
                </a:solidFill>
              </a:rPr>
              <a:t>Support FAA certification of UAS pilots,</a:t>
            </a:r>
          </a:p>
          <a:p>
            <a:pPr indent="0">
              <a:buFont typeface="Arial" panose="020B0604020202020204" pitchFamily="34" charset="0"/>
              <a:buNone/>
            </a:pPr>
            <a:r>
              <a:rPr lang="en-US" sz="1500" dirty="0">
                <a:solidFill>
                  <a:srgbClr val="00B0F0"/>
                </a:solidFill>
              </a:rPr>
              <a:t>Deliver on-site UAS flight training.</a:t>
            </a:r>
          </a:p>
          <a:p>
            <a:pPr marL="0" indent="0">
              <a:spcBef>
                <a:spcPts val="600"/>
              </a:spcBef>
              <a:buFont typeface="Arial" panose="020B0604020202020204" pitchFamily="34" charset="0"/>
              <a:buNone/>
            </a:pPr>
            <a:r>
              <a:rPr lang="en-US" sz="1500" b="1" dirty="0"/>
              <a:t>Task 2 - Coproduction of Infrastructure Inspection Operational Protocols</a:t>
            </a:r>
            <a:endParaRPr lang="en-US" sz="1500" dirty="0"/>
          </a:p>
          <a:p>
            <a:pPr indent="0">
              <a:buFont typeface="Arial" panose="020B0604020202020204" pitchFamily="34" charset="0"/>
              <a:buNone/>
            </a:pPr>
            <a:r>
              <a:rPr lang="en-US" sz="1500" dirty="0">
                <a:solidFill>
                  <a:srgbClr val="00B0F0"/>
                </a:solidFill>
              </a:rPr>
              <a:t>Determine current tank and fuel delivery infrastructure inspection requirements,</a:t>
            </a:r>
          </a:p>
          <a:p>
            <a:pPr indent="0">
              <a:buFont typeface="Arial" panose="020B0604020202020204" pitchFamily="34" charset="0"/>
              <a:buNone/>
            </a:pPr>
            <a:r>
              <a:rPr lang="en-US" sz="1500" dirty="0">
                <a:solidFill>
                  <a:srgbClr val="00B0F0"/>
                </a:solidFill>
              </a:rPr>
              <a:t>Coproduce a UAS-based tank and fuel delivery infrastructure inspection protocol,</a:t>
            </a:r>
          </a:p>
          <a:p>
            <a:pPr indent="0">
              <a:buFont typeface="Arial" panose="020B0604020202020204" pitchFamily="34" charset="0"/>
              <a:buNone/>
            </a:pPr>
            <a:r>
              <a:rPr lang="en-US" sz="1500" dirty="0">
                <a:solidFill>
                  <a:srgbClr val="00B0F0"/>
                </a:solidFill>
              </a:rPr>
              <a:t>Perform infrastructure inspection flights and product delivery tests.</a:t>
            </a:r>
          </a:p>
        </p:txBody>
      </p:sp>
      <p:sp>
        <p:nvSpPr>
          <p:cNvPr id="7" name="Content Placeholder 2"/>
          <p:cNvSpPr txBox="1">
            <a:spLocks/>
          </p:cNvSpPr>
          <p:nvPr/>
        </p:nvSpPr>
        <p:spPr>
          <a:xfrm>
            <a:off x="6237839" y="1153667"/>
            <a:ext cx="5870943" cy="5019676"/>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500" b="1" dirty="0"/>
              <a:t>Task 3 - Coproduction of Emergency Response Assessment Protocols</a:t>
            </a:r>
            <a:endParaRPr lang="en-US" sz="1500" dirty="0"/>
          </a:p>
          <a:p>
            <a:pPr indent="0">
              <a:buFont typeface="Arial" panose="020B0604020202020204" pitchFamily="34" charset="0"/>
              <a:buNone/>
            </a:pPr>
            <a:r>
              <a:rPr lang="en-US" sz="1500" dirty="0">
                <a:solidFill>
                  <a:srgbClr val="00B0F0"/>
                </a:solidFill>
              </a:rPr>
              <a:t>Determine key community assets for monitoring pre/post emergency response,</a:t>
            </a:r>
          </a:p>
          <a:p>
            <a:pPr indent="0">
              <a:buFont typeface="Arial" panose="020B0604020202020204" pitchFamily="34" charset="0"/>
              <a:buNone/>
            </a:pPr>
            <a:r>
              <a:rPr lang="en-US" sz="1500" dirty="0">
                <a:solidFill>
                  <a:srgbClr val="00B0F0"/>
                </a:solidFill>
              </a:rPr>
              <a:t>Coproduce emergency response UAS protocol based upon surveys of key community assets,</a:t>
            </a:r>
          </a:p>
          <a:p>
            <a:pPr indent="0">
              <a:buFont typeface="Arial" panose="020B0604020202020204" pitchFamily="34" charset="0"/>
              <a:buNone/>
            </a:pPr>
            <a:r>
              <a:rPr lang="en-US" sz="1500" dirty="0"/>
              <a:t>Perform emergency response baseline flights and product delivery tests.</a:t>
            </a:r>
          </a:p>
          <a:p>
            <a:pPr marL="0" indent="0">
              <a:spcBef>
                <a:spcPts val="600"/>
              </a:spcBef>
              <a:buFont typeface="Arial" panose="020B0604020202020204" pitchFamily="34" charset="0"/>
              <a:buNone/>
            </a:pPr>
            <a:r>
              <a:rPr lang="en-US" sz="1500" b="1" dirty="0"/>
              <a:t>Task 4 – Regional Expansion Feasibility Assessment</a:t>
            </a:r>
            <a:endParaRPr lang="en-US" sz="1500" dirty="0"/>
          </a:p>
          <a:p>
            <a:pPr indent="0">
              <a:buFont typeface="Arial" panose="020B0604020202020204" pitchFamily="34" charset="0"/>
              <a:buNone/>
            </a:pPr>
            <a:r>
              <a:rPr lang="en-US" sz="1500" dirty="0">
                <a:solidFill>
                  <a:srgbClr val="00B0F0"/>
                </a:solidFill>
              </a:rPr>
              <a:t>Summarize key (local and regional) documents for critical infrastructure and emergency response information,</a:t>
            </a:r>
          </a:p>
          <a:p>
            <a:pPr indent="0">
              <a:buFont typeface="Arial" panose="020B0604020202020204" pitchFamily="34" charset="0"/>
              <a:buNone/>
            </a:pPr>
            <a:r>
              <a:rPr lang="en-US" sz="1500" dirty="0">
                <a:solidFill>
                  <a:srgbClr val="00B0F0"/>
                </a:solidFill>
              </a:rPr>
              <a:t>Develop regional contact list and conduct regional UAS survey.</a:t>
            </a:r>
            <a:r>
              <a:rPr lang="en-US" sz="1500" dirty="0">
                <a:solidFill>
                  <a:schemeClr val="accent5">
                    <a:lumMod val="60000"/>
                    <a:lumOff val="40000"/>
                  </a:schemeClr>
                </a:solidFill>
              </a:rPr>
              <a:t> </a:t>
            </a:r>
          </a:p>
          <a:p>
            <a:pPr indent="0">
              <a:buFont typeface="Arial" panose="020B0604020202020204" pitchFamily="34" charset="0"/>
              <a:buNone/>
            </a:pPr>
            <a:r>
              <a:rPr lang="en-US" sz="1500" dirty="0">
                <a:solidFill>
                  <a:srgbClr val="F8F8F8"/>
                </a:solidFill>
              </a:rPr>
              <a:t>Finalize Assessment.</a:t>
            </a:r>
          </a:p>
          <a:p>
            <a:pPr marL="0" indent="0">
              <a:spcBef>
                <a:spcPts val="600"/>
              </a:spcBef>
              <a:buFont typeface="Arial" panose="020B0604020202020204" pitchFamily="34" charset="0"/>
              <a:buNone/>
            </a:pPr>
            <a:r>
              <a:rPr lang="en-US" sz="1500" b="1" dirty="0"/>
              <a:t>Task 5 -</a:t>
            </a:r>
            <a:r>
              <a:rPr lang="en-US" sz="1500" i="1" dirty="0"/>
              <a:t> </a:t>
            </a:r>
            <a:r>
              <a:rPr lang="en-US" sz="1500" b="1" dirty="0"/>
              <a:t>Knowledge Product Development Information Dissemination </a:t>
            </a:r>
            <a:endParaRPr lang="en-US" sz="1500" dirty="0"/>
          </a:p>
          <a:p>
            <a:pPr indent="0">
              <a:buFont typeface="Arial" panose="020B0604020202020204" pitchFamily="34" charset="0"/>
              <a:buNone/>
            </a:pPr>
            <a:r>
              <a:rPr lang="en-US" sz="1500" dirty="0">
                <a:solidFill>
                  <a:schemeClr val="accent5">
                    <a:lumMod val="60000"/>
                    <a:lumOff val="40000"/>
                  </a:schemeClr>
                </a:solidFill>
              </a:rPr>
              <a:t>Create USCG-focused Knowledge Product (on-going),</a:t>
            </a:r>
          </a:p>
          <a:p>
            <a:pPr indent="0">
              <a:buFont typeface="Arial" panose="020B0604020202020204" pitchFamily="34" charset="0"/>
              <a:buNone/>
            </a:pPr>
            <a:r>
              <a:rPr lang="en-US" sz="1500" dirty="0">
                <a:solidFill>
                  <a:schemeClr val="accent3">
                    <a:lumMod val="60000"/>
                    <a:lumOff val="40000"/>
                  </a:schemeClr>
                </a:solidFill>
              </a:rPr>
              <a:t>Engage non-technical stakeholders (locally, regionally, nationally) (on-going),</a:t>
            </a:r>
          </a:p>
          <a:p>
            <a:pPr indent="0">
              <a:buFont typeface="Arial" panose="020B0604020202020204" pitchFamily="34" charset="0"/>
              <a:buNone/>
            </a:pPr>
            <a:r>
              <a:rPr lang="en-US" sz="1500" dirty="0"/>
              <a:t>Develop and submit publication about sensor capacity testing and general inspection methodology to technical journal.</a:t>
            </a:r>
          </a:p>
        </p:txBody>
      </p:sp>
      <p:sp>
        <p:nvSpPr>
          <p:cNvPr id="8" name="Rectangle 7">
            <a:extLst>
              <a:ext uri="{FF2B5EF4-FFF2-40B4-BE49-F238E27FC236}">
                <a16:creationId xmlns:a16="http://schemas.microsoft.com/office/drawing/2014/main" id="{DAD920B8-2EB2-43CC-9DD8-6926EDD24EF7}"/>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
        <p:nvSpPr>
          <p:cNvPr id="3" name="Rectangle: Rounded Corners 2">
            <a:extLst>
              <a:ext uri="{FF2B5EF4-FFF2-40B4-BE49-F238E27FC236}">
                <a16:creationId xmlns:a16="http://schemas.microsoft.com/office/drawing/2014/main" id="{0E6A6511-CB9F-4213-A423-BAB2CD67558A}"/>
              </a:ext>
            </a:extLst>
          </p:cNvPr>
          <p:cNvSpPr/>
          <p:nvPr/>
        </p:nvSpPr>
        <p:spPr>
          <a:xfrm>
            <a:off x="6869523" y="6347634"/>
            <a:ext cx="360947" cy="30078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393831D-A5E8-4990-AC6A-BE50D43D4D6E}"/>
              </a:ext>
            </a:extLst>
          </p:cNvPr>
          <p:cNvSpPr/>
          <p:nvPr/>
        </p:nvSpPr>
        <p:spPr>
          <a:xfrm>
            <a:off x="9119918" y="6347634"/>
            <a:ext cx="360947" cy="300789"/>
          </a:xfrm>
          <a:prstGeom prst="roundRect">
            <a:avLst/>
          </a:prstGeom>
          <a:solidFill>
            <a:srgbClr val="F8F8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9AA0CE0-D7A2-4A0F-881F-AD4290BA4A68}"/>
              </a:ext>
            </a:extLst>
          </p:cNvPr>
          <p:cNvSpPr/>
          <p:nvPr/>
        </p:nvSpPr>
        <p:spPr>
          <a:xfrm>
            <a:off x="4715874" y="6347634"/>
            <a:ext cx="360947" cy="300789"/>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AEAF65C-2738-4D36-98EF-DE85BFE59B1E}"/>
              </a:ext>
            </a:extLst>
          </p:cNvPr>
          <p:cNvSpPr txBox="1"/>
          <p:nvPr/>
        </p:nvSpPr>
        <p:spPr>
          <a:xfrm>
            <a:off x="9480865" y="6340645"/>
            <a:ext cx="2055396" cy="307777"/>
          </a:xfrm>
          <a:prstGeom prst="rect">
            <a:avLst/>
          </a:prstGeom>
          <a:noFill/>
        </p:spPr>
        <p:txBody>
          <a:bodyPr wrap="square" rtlCol="0">
            <a:spAutoFit/>
          </a:bodyPr>
          <a:lstStyle/>
          <a:p>
            <a:r>
              <a:rPr lang="en-US" sz="1400" dirty="0">
                <a:latin typeface="Franklin Gothic Book" panose="020B0503020102020204" pitchFamily="34" charset="0"/>
              </a:rPr>
              <a:t>Upcoming work</a:t>
            </a:r>
          </a:p>
        </p:txBody>
      </p:sp>
      <p:sp>
        <p:nvSpPr>
          <p:cNvPr id="11" name="TextBox 10">
            <a:extLst>
              <a:ext uri="{FF2B5EF4-FFF2-40B4-BE49-F238E27FC236}">
                <a16:creationId xmlns:a16="http://schemas.microsoft.com/office/drawing/2014/main" id="{B39ED8C5-C896-46F5-8B15-1FA5AF30F202}"/>
              </a:ext>
            </a:extLst>
          </p:cNvPr>
          <p:cNvSpPr txBox="1"/>
          <p:nvPr/>
        </p:nvSpPr>
        <p:spPr>
          <a:xfrm>
            <a:off x="7232478" y="6340646"/>
            <a:ext cx="2055396" cy="307777"/>
          </a:xfrm>
          <a:prstGeom prst="rect">
            <a:avLst/>
          </a:prstGeom>
          <a:noFill/>
        </p:spPr>
        <p:txBody>
          <a:bodyPr wrap="square" rtlCol="0">
            <a:spAutoFit/>
          </a:bodyPr>
          <a:lstStyle/>
          <a:p>
            <a:r>
              <a:rPr lang="en-US" sz="1400" dirty="0">
                <a:latin typeface="Franklin Gothic Book" panose="020B0503020102020204" pitchFamily="34" charset="0"/>
              </a:rPr>
              <a:t>Completed work</a:t>
            </a:r>
          </a:p>
        </p:txBody>
      </p:sp>
      <p:sp>
        <p:nvSpPr>
          <p:cNvPr id="12" name="TextBox 11">
            <a:extLst>
              <a:ext uri="{FF2B5EF4-FFF2-40B4-BE49-F238E27FC236}">
                <a16:creationId xmlns:a16="http://schemas.microsoft.com/office/drawing/2014/main" id="{2918B217-BB7C-4299-BA80-90F8F571ACEC}"/>
              </a:ext>
            </a:extLst>
          </p:cNvPr>
          <p:cNvSpPr txBox="1"/>
          <p:nvPr/>
        </p:nvSpPr>
        <p:spPr>
          <a:xfrm>
            <a:off x="5068302" y="6340645"/>
            <a:ext cx="2055396" cy="307777"/>
          </a:xfrm>
          <a:prstGeom prst="rect">
            <a:avLst/>
          </a:prstGeom>
          <a:noFill/>
        </p:spPr>
        <p:txBody>
          <a:bodyPr wrap="square" rtlCol="0">
            <a:spAutoFit/>
          </a:bodyPr>
          <a:lstStyle/>
          <a:p>
            <a:r>
              <a:rPr lang="en-US" sz="1400" dirty="0">
                <a:latin typeface="Franklin Gothic Book" panose="020B0503020102020204" pitchFamily="34" charset="0"/>
              </a:rPr>
              <a:t>On-going work</a:t>
            </a:r>
          </a:p>
        </p:txBody>
      </p:sp>
    </p:spTree>
    <p:extLst>
      <p:ext uri="{BB962C8B-B14F-4D97-AF65-F5344CB8AC3E}">
        <p14:creationId xmlns:p14="http://schemas.microsoft.com/office/powerpoint/2010/main" val="1359723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9702" y="567717"/>
            <a:ext cx="11532595" cy="1445270"/>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1 – UAS Pilot Training and Certification</a:t>
            </a:r>
            <a:endParaRPr lang="en-US" sz="3600" dirty="0">
              <a:solidFill>
                <a:srgbClr val="00B0F0"/>
              </a:solidFill>
            </a:endParaRPr>
          </a:p>
        </p:txBody>
      </p:sp>
      <p:sp>
        <p:nvSpPr>
          <p:cNvPr id="3" name="Content Placeholder 2"/>
          <p:cNvSpPr>
            <a:spLocks noGrp="1"/>
          </p:cNvSpPr>
          <p:nvPr>
            <p:ph idx="4294967295"/>
          </p:nvPr>
        </p:nvSpPr>
        <p:spPr>
          <a:xfrm>
            <a:off x="181069" y="2525917"/>
            <a:ext cx="6464175" cy="4044006"/>
          </a:xfrm>
        </p:spPr>
        <p:txBody>
          <a:bodyPr>
            <a:normAutofit/>
          </a:bodyPr>
          <a:lstStyle/>
          <a:p>
            <a:pPr marL="571500" indent="-342900"/>
            <a:r>
              <a:rPr lang="en-US" sz="2200" dirty="0">
                <a:solidFill>
                  <a:srgbClr val="00B0F0"/>
                </a:solidFill>
              </a:rPr>
              <a:t>Recruit UAS pilot teams (ADAC Y7),</a:t>
            </a:r>
          </a:p>
          <a:p>
            <a:pPr marL="571500" indent="-342900"/>
            <a:r>
              <a:rPr lang="en-US" sz="2200" dirty="0">
                <a:solidFill>
                  <a:srgbClr val="00B0F0"/>
                </a:solidFill>
              </a:rPr>
              <a:t>Deliver remote UAS pilot training (ADAC Y7),</a:t>
            </a:r>
          </a:p>
          <a:p>
            <a:pPr marL="1028700" lvl="1" indent="-342900"/>
            <a:r>
              <a:rPr lang="en-US" sz="2200" dirty="0">
                <a:solidFill>
                  <a:srgbClr val="00B0F0"/>
                </a:solidFill>
              </a:rPr>
              <a:t>Mondays from 1300-1500 AKDT via Zoom,</a:t>
            </a:r>
          </a:p>
          <a:p>
            <a:pPr marL="1028700" lvl="1" indent="-342900"/>
            <a:r>
              <a:rPr lang="en-US" sz="2200" dirty="0">
                <a:solidFill>
                  <a:srgbClr val="00B0F0"/>
                </a:solidFill>
              </a:rPr>
              <a:t>Recordings via YouTube, FB, and email,</a:t>
            </a:r>
          </a:p>
          <a:p>
            <a:pPr marL="571500" indent="-342900"/>
            <a:r>
              <a:rPr lang="en-US" sz="2200" dirty="0">
                <a:solidFill>
                  <a:srgbClr val="00B0F0"/>
                </a:solidFill>
              </a:rPr>
              <a:t>Acquire operational UAVs, sensors and software,</a:t>
            </a:r>
          </a:p>
          <a:p>
            <a:pPr marL="571500" indent="-342900"/>
            <a:r>
              <a:rPr lang="en-US" sz="2200" dirty="0">
                <a:solidFill>
                  <a:srgbClr val="00B0F0"/>
                </a:solidFill>
              </a:rPr>
              <a:t>Support FAA certification of UAS pilots,</a:t>
            </a:r>
          </a:p>
          <a:p>
            <a:pPr marL="571500" indent="-342900"/>
            <a:r>
              <a:rPr lang="en-US" sz="2200" dirty="0">
                <a:solidFill>
                  <a:srgbClr val="00B0F0"/>
                </a:solidFill>
              </a:rPr>
              <a:t>Deliver on-site UAS flight training.</a:t>
            </a:r>
          </a:p>
          <a:p>
            <a:endParaRPr lang="en-US" sz="2200" dirty="0"/>
          </a:p>
        </p:txBody>
      </p:sp>
      <p:sp>
        <p:nvSpPr>
          <p:cNvPr id="6" name="Rectangle 5">
            <a:extLst>
              <a:ext uri="{FF2B5EF4-FFF2-40B4-BE49-F238E27FC236}">
                <a16:creationId xmlns:a16="http://schemas.microsoft.com/office/drawing/2014/main" id="{F87E2FA7-F4CB-4542-A2A7-F579AD561E0E}"/>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9" name="Picture 8" descr="A helicopter and a helicopter in the sky&#10;&#10;Description automatically generated with low confidence">
            <a:extLst>
              <a:ext uri="{FF2B5EF4-FFF2-40B4-BE49-F238E27FC236}">
                <a16:creationId xmlns:a16="http://schemas.microsoft.com/office/drawing/2014/main" id="{DA64432D-2B36-46C7-A63A-3E8A0422DB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912" t="20739" r="46009" b="2244"/>
          <a:stretch/>
        </p:blipFill>
        <p:spPr>
          <a:xfrm>
            <a:off x="10377111" y="2009274"/>
            <a:ext cx="1558726" cy="4719178"/>
          </a:xfrm>
          <a:prstGeom prst="rect">
            <a:avLst/>
          </a:prstGeom>
        </p:spPr>
      </p:pic>
      <p:sp>
        <p:nvSpPr>
          <p:cNvPr id="12" name="TextBox 11">
            <a:extLst>
              <a:ext uri="{FF2B5EF4-FFF2-40B4-BE49-F238E27FC236}">
                <a16:creationId xmlns:a16="http://schemas.microsoft.com/office/drawing/2014/main" id="{C48C157E-77A2-4505-A9EC-3CB59C7733E3}"/>
              </a:ext>
            </a:extLst>
          </p:cNvPr>
          <p:cNvSpPr txBox="1"/>
          <p:nvPr/>
        </p:nvSpPr>
        <p:spPr>
          <a:xfrm>
            <a:off x="6557215" y="6232358"/>
            <a:ext cx="3718468" cy="523220"/>
          </a:xfrm>
          <a:prstGeom prst="rect">
            <a:avLst/>
          </a:prstGeom>
          <a:noFill/>
        </p:spPr>
        <p:txBody>
          <a:bodyPr wrap="square" rtlCol="0">
            <a:spAutoFit/>
          </a:bodyPr>
          <a:lstStyle/>
          <a:p>
            <a:r>
              <a:rPr lang="en-US" sz="1400" dirty="0"/>
              <a:t>Above: Hands-on training November 2021; </a:t>
            </a:r>
          </a:p>
          <a:p>
            <a:r>
              <a:rPr lang="en-US" sz="1400" dirty="0"/>
              <a:t>Right: Dueling drones during equipment testing.</a:t>
            </a:r>
          </a:p>
        </p:txBody>
      </p:sp>
      <p:pic>
        <p:nvPicPr>
          <p:cNvPr id="14" name="Picture 13" descr="A group of people standing outside&#10;&#10;Description automatically generated with low confidence">
            <a:extLst>
              <a:ext uri="{FF2B5EF4-FFF2-40B4-BE49-F238E27FC236}">
                <a16:creationId xmlns:a16="http://schemas.microsoft.com/office/drawing/2014/main" id="{B3162867-1C96-428A-BFD6-D5777DBA54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4035" b="4114"/>
          <a:stretch/>
        </p:blipFill>
        <p:spPr>
          <a:xfrm>
            <a:off x="6557215" y="2234870"/>
            <a:ext cx="3624447" cy="3951368"/>
          </a:xfrm>
          <a:prstGeom prst="rect">
            <a:avLst/>
          </a:prstGeom>
        </p:spPr>
      </p:pic>
    </p:spTree>
    <p:extLst>
      <p:ext uri="{BB962C8B-B14F-4D97-AF65-F5344CB8AC3E}">
        <p14:creationId xmlns:p14="http://schemas.microsoft.com/office/powerpoint/2010/main" val="572725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18417" y="1057335"/>
            <a:ext cx="11367226" cy="4801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Remote Uncrewed Aircraft System (UAS) Inspection and Response Team Development in the Bering Strait Region: </a:t>
            </a:r>
            <a:r>
              <a:rPr lang="en-US" sz="3600" b="1" dirty="0">
                <a:solidFill>
                  <a:srgbClr val="00B0F0"/>
                </a:solidFill>
              </a:rPr>
              <a:t>Task 1 – UAS Pilot Training and Certification</a:t>
            </a:r>
            <a:endParaRPr lang="en-US" sz="3600" dirty="0">
              <a:solidFill>
                <a:srgbClr val="00B0F0"/>
              </a:solidFill>
            </a:endParaRPr>
          </a:p>
        </p:txBody>
      </p:sp>
      <p:sp>
        <p:nvSpPr>
          <p:cNvPr id="5" name="TextBox 4"/>
          <p:cNvSpPr txBox="1"/>
          <p:nvPr/>
        </p:nvSpPr>
        <p:spPr>
          <a:xfrm>
            <a:off x="218417" y="2127675"/>
            <a:ext cx="7038417" cy="2051844"/>
          </a:xfrm>
          <a:prstGeom prst="rect">
            <a:avLst/>
          </a:prstGeom>
          <a:noFill/>
        </p:spPr>
        <p:txBody>
          <a:bodyPr wrap="square" rtlCol="0">
            <a:spAutoFit/>
          </a:bodyPr>
          <a:lstStyle/>
          <a:p>
            <a:pPr>
              <a:spcAft>
                <a:spcPts val="400"/>
              </a:spcAft>
            </a:pPr>
            <a:r>
              <a:rPr lang="en-US" sz="2200" b="1" dirty="0" err="1">
                <a:latin typeface="Franklin Gothic Book" panose="020B0503020102020204" pitchFamily="34" charset="0"/>
              </a:rPr>
              <a:t>Skydio</a:t>
            </a:r>
            <a:endParaRPr lang="en-US" sz="2200" b="1" dirty="0">
              <a:latin typeface="Franklin Gothic Book" panose="020B0503020102020204" pitchFamily="34" charset="0"/>
            </a:endParaRPr>
          </a:p>
          <a:p>
            <a:pPr>
              <a:spcAft>
                <a:spcPts val="400"/>
              </a:spcAft>
            </a:pPr>
            <a:r>
              <a:rPr lang="en-US" i="1" dirty="0">
                <a:latin typeface="Franklin Gothic Book" panose="020B0503020102020204" pitchFamily="34" charset="0"/>
              </a:rPr>
              <a:t>Designed, assembled and supported in the USA</a:t>
            </a:r>
          </a:p>
          <a:p>
            <a:pPr marL="0" lvl="1">
              <a:spcAft>
                <a:spcPts val="400"/>
              </a:spcAft>
            </a:pPr>
            <a:r>
              <a:rPr lang="en-US" dirty="0">
                <a:latin typeface="Franklin Gothic Book" panose="020B0503020102020204" pitchFamily="34" charset="0"/>
              </a:rPr>
              <a:t>2D scan for linear and area mapping</a:t>
            </a:r>
          </a:p>
          <a:p>
            <a:pPr marL="0" lvl="1">
              <a:spcAft>
                <a:spcPts val="400"/>
              </a:spcAft>
            </a:pPr>
            <a:r>
              <a:rPr lang="en-US" dirty="0">
                <a:latin typeface="Franklin Gothic Book" panose="020B0503020102020204" pitchFamily="34" charset="0"/>
              </a:rPr>
              <a:t>3D scan for infrastructure inspections</a:t>
            </a:r>
          </a:p>
          <a:p>
            <a:pPr marL="0" lvl="1"/>
            <a:r>
              <a:rPr lang="en-US" dirty="0">
                <a:latin typeface="Franklin Gothic Book" panose="020B0503020102020204" pitchFamily="34" charset="0"/>
              </a:rPr>
              <a:t>360° obstacle avoidance via AI powered autonomy</a:t>
            </a:r>
          </a:p>
          <a:p>
            <a:endParaRPr lang="en-US" sz="2000" i="1" dirty="0"/>
          </a:p>
        </p:txBody>
      </p:sp>
      <p:sp>
        <p:nvSpPr>
          <p:cNvPr id="8" name="Rectangle 7">
            <a:extLst>
              <a:ext uri="{FF2B5EF4-FFF2-40B4-BE49-F238E27FC236}">
                <a16:creationId xmlns:a16="http://schemas.microsoft.com/office/drawing/2014/main" id="{F79ADF53-7925-49E5-8CE2-3DBBA9F810F5}"/>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6" name="Picture 5" descr="A picture containing floor, several&#10;&#10;Description automatically generated">
            <a:extLst>
              <a:ext uri="{FF2B5EF4-FFF2-40B4-BE49-F238E27FC236}">
                <a16:creationId xmlns:a16="http://schemas.microsoft.com/office/drawing/2014/main" id="{19494C2E-DF50-4647-A38B-A2FE22E3EF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667" r="2057" b="30127"/>
          <a:stretch/>
        </p:blipFill>
        <p:spPr>
          <a:xfrm>
            <a:off x="4267423" y="3832708"/>
            <a:ext cx="7547588" cy="2497172"/>
          </a:xfrm>
          <a:prstGeom prst="rect">
            <a:avLst/>
          </a:prstGeom>
        </p:spPr>
      </p:pic>
      <p:sp>
        <p:nvSpPr>
          <p:cNvPr id="11" name="TextBox 10">
            <a:extLst>
              <a:ext uri="{FF2B5EF4-FFF2-40B4-BE49-F238E27FC236}">
                <a16:creationId xmlns:a16="http://schemas.microsoft.com/office/drawing/2014/main" id="{74A4F1BB-5B5F-44E8-939D-BAD18BB051BB}"/>
              </a:ext>
            </a:extLst>
          </p:cNvPr>
          <p:cNvSpPr txBox="1"/>
          <p:nvPr/>
        </p:nvSpPr>
        <p:spPr>
          <a:xfrm>
            <a:off x="5462337" y="2490537"/>
            <a:ext cx="6729663" cy="1333698"/>
          </a:xfrm>
          <a:prstGeom prst="rect">
            <a:avLst/>
          </a:prstGeom>
          <a:noFill/>
        </p:spPr>
        <p:txBody>
          <a:bodyPr wrap="square" rtlCol="0">
            <a:spAutoFit/>
          </a:bodyPr>
          <a:lstStyle/>
          <a:p>
            <a:pPr marL="285750" indent="-285750">
              <a:spcAft>
                <a:spcPts val="400"/>
              </a:spcAft>
              <a:buFont typeface="Arial" panose="020B0604020202020204" pitchFamily="34" charset="0"/>
              <a:buChar char="•"/>
            </a:pPr>
            <a:r>
              <a:rPr lang="en-US" b="1" dirty="0">
                <a:latin typeface="Franklin Gothic Book" panose="020B0503020102020204" pitchFamily="34" charset="0"/>
              </a:rPr>
              <a:t>S2</a:t>
            </a:r>
            <a:r>
              <a:rPr lang="en-US" dirty="0">
                <a:latin typeface="Franklin Gothic Book" panose="020B0503020102020204" pitchFamily="34" charset="0"/>
              </a:rPr>
              <a:t> – Training/operational aircraft with electro-optical sensor </a:t>
            </a:r>
          </a:p>
          <a:p>
            <a:pPr marL="285750" indent="-285750">
              <a:spcAft>
                <a:spcPts val="400"/>
              </a:spcAft>
              <a:buFont typeface="Arial" panose="020B0604020202020204" pitchFamily="34" charset="0"/>
              <a:buChar char="•"/>
            </a:pPr>
            <a:r>
              <a:rPr lang="en-US" b="1" dirty="0">
                <a:latin typeface="Franklin Gothic Book" panose="020B0503020102020204" pitchFamily="34" charset="0"/>
              </a:rPr>
              <a:t>X2E</a:t>
            </a:r>
            <a:r>
              <a:rPr lang="en-US" dirty="0">
                <a:latin typeface="Franklin Gothic Book" panose="020B0503020102020204" pitchFamily="34" charset="0"/>
              </a:rPr>
              <a:t> - Operational aircraft with electro-</a:t>
            </a:r>
            <a:r>
              <a:rPr lang="en-US" dirty="0" err="1">
                <a:latin typeface="Franklin Gothic Book" panose="020B0503020102020204" pitchFamily="34" charset="0"/>
              </a:rPr>
              <a:t>opticl</a:t>
            </a:r>
            <a:r>
              <a:rPr lang="en-US" dirty="0">
                <a:latin typeface="Franklin Gothic Book" panose="020B0503020102020204" pitchFamily="34" charset="0"/>
              </a:rPr>
              <a:t> and longwave infrared (thermal) sensors</a:t>
            </a:r>
          </a:p>
          <a:p>
            <a:endParaRPr lang="en-US" sz="2000" dirty="0"/>
          </a:p>
        </p:txBody>
      </p:sp>
      <p:sp>
        <p:nvSpPr>
          <p:cNvPr id="12" name="TextBox 11">
            <a:extLst>
              <a:ext uri="{FF2B5EF4-FFF2-40B4-BE49-F238E27FC236}">
                <a16:creationId xmlns:a16="http://schemas.microsoft.com/office/drawing/2014/main" id="{AE0ED082-27CE-4D2A-AAE3-C2811F6CCCFC}"/>
              </a:ext>
            </a:extLst>
          </p:cNvPr>
          <p:cNvSpPr txBox="1"/>
          <p:nvPr/>
        </p:nvSpPr>
        <p:spPr>
          <a:xfrm>
            <a:off x="4235118" y="6333302"/>
            <a:ext cx="8041106" cy="523220"/>
          </a:xfrm>
          <a:prstGeom prst="rect">
            <a:avLst/>
          </a:prstGeom>
          <a:noFill/>
        </p:spPr>
        <p:txBody>
          <a:bodyPr wrap="square" rtlCol="0">
            <a:spAutoFit/>
          </a:bodyPr>
          <a:lstStyle/>
          <a:p>
            <a:r>
              <a:rPr lang="en-US" sz="1400" dirty="0"/>
              <a:t>The </a:t>
            </a:r>
            <a:r>
              <a:rPr lang="en-US" sz="1400" dirty="0" err="1"/>
              <a:t>Skydio</a:t>
            </a:r>
            <a:r>
              <a:rPr lang="en-US" sz="1400" dirty="0"/>
              <a:t> Fleet - X2E with electro-optical and infrared sensors, X2E with electro-optical sensor, S2 with electro-optical sensor. Photo c/o R. Marlowe, AKDOT.</a:t>
            </a:r>
          </a:p>
        </p:txBody>
      </p:sp>
    </p:spTree>
    <p:extLst>
      <p:ext uri="{BB962C8B-B14F-4D97-AF65-F5344CB8AC3E}">
        <p14:creationId xmlns:p14="http://schemas.microsoft.com/office/powerpoint/2010/main" val="1206984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7D0BC-9883-4F95-8D9C-9D352C10E9B8}"/>
              </a:ext>
            </a:extLst>
          </p:cNvPr>
          <p:cNvSpPr/>
          <p:nvPr/>
        </p:nvSpPr>
        <p:spPr>
          <a:xfrm>
            <a:off x="629564" y="0"/>
            <a:ext cx="4377673" cy="307777"/>
          </a:xfrm>
          <a:prstGeom prst="rect">
            <a:avLst/>
          </a:prstGeom>
        </p:spPr>
        <p:txBody>
          <a:bodyPr wrap="none">
            <a:spAutoFit/>
          </a:bodyPr>
          <a:lstStyle/>
          <a:p>
            <a:r>
              <a:rPr lang="en-US" sz="1400">
                <a:solidFill>
                  <a:srgbClr val="00B0F0"/>
                </a:solidFill>
                <a:latin typeface="Franklin Gothic Book" panose="020B0503020102020204" pitchFamily="34" charset="0"/>
              </a:rPr>
              <a:t>ADAC Program Year 8 Annual Meeting 20-21 April 2022</a:t>
            </a:r>
            <a:endParaRPr lang="en-US" sz="1400" dirty="0">
              <a:solidFill>
                <a:srgbClr val="00B0F0"/>
              </a:solidFill>
              <a:latin typeface="Franklin Gothic Book" panose="020B0503020102020204" pitchFamily="34" charset="0"/>
            </a:endParaRPr>
          </a:p>
        </p:txBody>
      </p:sp>
      <p:pic>
        <p:nvPicPr>
          <p:cNvPr id="13" name="Picture 12" descr="A picture containing indoor, cluttered&#10;&#10;Description automatically generated">
            <a:extLst>
              <a:ext uri="{FF2B5EF4-FFF2-40B4-BE49-F238E27FC236}">
                <a16:creationId xmlns:a16="http://schemas.microsoft.com/office/drawing/2014/main" id="{B4780814-93A2-4098-9B4F-7FE0FB1CEFB4}"/>
              </a:ext>
            </a:extLst>
          </p:cNvPr>
          <p:cNvPicPr>
            <a:picLocks noChangeAspect="1"/>
          </p:cNvPicPr>
          <p:nvPr/>
        </p:nvPicPr>
        <p:blipFill rotWithShape="1">
          <a:blip r:embed="rId2">
            <a:extLst>
              <a:ext uri="{28A0092B-C50C-407E-A947-70E740481C1C}">
                <a14:useLocalDpi xmlns:a14="http://schemas.microsoft.com/office/drawing/2010/main" val="0"/>
              </a:ext>
            </a:extLst>
          </a:blip>
          <a:srcRect l="19385" r="20464"/>
          <a:stretch/>
        </p:blipFill>
        <p:spPr>
          <a:xfrm>
            <a:off x="6307541" y="1188183"/>
            <a:ext cx="4817660" cy="4854361"/>
          </a:xfrm>
          <a:prstGeom prst="rect">
            <a:avLst/>
          </a:prstGeom>
        </p:spPr>
      </p:pic>
      <p:pic>
        <p:nvPicPr>
          <p:cNvPr id="19" name="Picture 18" descr="A picture containing person, outdoor&#10;&#10;Description automatically generated">
            <a:extLst>
              <a:ext uri="{FF2B5EF4-FFF2-40B4-BE49-F238E27FC236}">
                <a16:creationId xmlns:a16="http://schemas.microsoft.com/office/drawing/2014/main" id="{31B79A28-F73B-4F1A-8D08-BB3E2FD97E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70" y="1188183"/>
            <a:ext cx="5658167" cy="4243625"/>
          </a:xfrm>
          <a:prstGeom prst="rect">
            <a:avLst/>
          </a:prstGeom>
        </p:spPr>
      </p:pic>
      <p:sp>
        <p:nvSpPr>
          <p:cNvPr id="21" name="TextBox 20">
            <a:extLst>
              <a:ext uri="{FF2B5EF4-FFF2-40B4-BE49-F238E27FC236}">
                <a16:creationId xmlns:a16="http://schemas.microsoft.com/office/drawing/2014/main" id="{BB247054-9F7E-4088-B6B7-42BA77FA8566}"/>
              </a:ext>
            </a:extLst>
          </p:cNvPr>
          <p:cNvSpPr txBox="1"/>
          <p:nvPr/>
        </p:nvSpPr>
        <p:spPr>
          <a:xfrm>
            <a:off x="365170" y="547925"/>
            <a:ext cx="4201743" cy="461665"/>
          </a:xfrm>
          <a:prstGeom prst="rect">
            <a:avLst/>
          </a:prstGeom>
          <a:noFill/>
        </p:spPr>
        <p:txBody>
          <a:bodyPr wrap="square" rtlCol="0">
            <a:spAutoFit/>
          </a:bodyPr>
          <a:lstStyle/>
          <a:p>
            <a:r>
              <a:rPr lang="en-US" sz="2400" dirty="0">
                <a:latin typeface="Franklin Gothic Book" panose="020B0503020102020204" pitchFamily="34" charset="0"/>
              </a:rPr>
              <a:t>3D Mapping</a:t>
            </a:r>
          </a:p>
        </p:txBody>
      </p:sp>
    </p:spTree>
    <p:extLst>
      <p:ext uri="{BB962C8B-B14F-4D97-AF65-F5344CB8AC3E}">
        <p14:creationId xmlns:p14="http://schemas.microsoft.com/office/powerpoint/2010/main" val="2391706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3477" y="1303759"/>
            <a:ext cx="11445045"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2 - Coproduction of Infrastructure Inspection Operational Protocols</a:t>
            </a:r>
            <a:endParaRPr lang="en-US" sz="3600" dirty="0">
              <a:solidFill>
                <a:srgbClr val="00B0F0"/>
              </a:solidFill>
            </a:endParaRPr>
          </a:p>
        </p:txBody>
      </p:sp>
      <p:sp>
        <p:nvSpPr>
          <p:cNvPr id="3" name="Content Placeholder 2"/>
          <p:cNvSpPr>
            <a:spLocks noGrp="1"/>
          </p:cNvSpPr>
          <p:nvPr>
            <p:ph idx="4294967295"/>
          </p:nvPr>
        </p:nvSpPr>
        <p:spPr>
          <a:xfrm>
            <a:off x="90535" y="2915225"/>
            <a:ext cx="6659181" cy="3919288"/>
          </a:xfrm>
        </p:spPr>
        <p:txBody>
          <a:bodyPr/>
          <a:lstStyle/>
          <a:p>
            <a:pPr marL="685800" indent="-347472"/>
            <a:r>
              <a:rPr lang="en-US" sz="2400" dirty="0">
                <a:solidFill>
                  <a:srgbClr val="00B0F0"/>
                </a:solidFill>
              </a:rPr>
              <a:t>Determine current tank and fuel delivery infrastructure inspection requirements,</a:t>
            </a:r>
          </a:p>
          <a:p>
            <a:pPr marL="685800" indent="-347472"/>
            <a:r>
              <a:rPr lang="en-US" sz="2400" dirty="0">
                <a:solidFill>
                  <a:srgbClr val="00B0F0"/>
                </a:solidFill>
              </a:rPr>
              <a:t>Coproduce a UAS-based tank and fuel delivery infrastructure inspection protocol ,</a:t>
            </a:r>
          </a:p>
          <a:p>
            <a:pPr marL="685800" indent="-347472"/>
            <a:r>
              <a:rPr lang="en-US" sz="2400" dirty="0">
                <a:solidFill>
                  <a:srgbClr val="00B0F0"/>
                </a:solidFill>
              </a:rPr>
              <a:t>Perform infrastructure inspection flights and product delivery tests.</a:t>
            </a:r>
          </a:p>
          <a:p>
            <a:endParaRPr lang="en-US" dirty="0"/>
          </a:p>
        </p:txBody>
      </p:sp>
      <p:sp>
        <p:nvSpPr>
          <p:cNvPr id="6" name="Rectangle 5">
            <a:extLst>
              <a:ext uri="{FF2B5EF4-FFF2-40B4-BE49-F238E27FC236}">
                <a16:creationId xmlns:a16="http://schemas.microsoft.com/office/drawing/2014/main" id="{BDCE2FD0-3FF7-4239-9729-3B028C9F42FF}"/>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11" name="Picture 10" descr="A picture containing transport&#10;&#10;Description automatically generated">
            <a:extLst>
              <a:ext uri="{FF2B5EF4-FFF2-40B4-BE49-F238E27FC236}">
                <a16:creationId xmlns:a16="http://schemas.microsoft.com/office/drawing/2014/main" id="{AB772517-887B-4B7B-B779-464C3A0217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6749716" y="2264943"/>
            <a:ext cx="5225716" cy="3919287"/>
          </a:xfrm>
          <a:prstGeom prst="rect">
            <a:avLst/>
          </a:prstGeom>
        </p:spPr>
      </p:pic>
      <p:sp>
        <p:nvSpPr>
          <p:cNvPr id="12" name="TextBox 11">
            <a:extLst>
              <a:ext uri="{FF2B5EF4-FFF2-40B4-BE49-F238E27FC236}">
                <a16:creationId xmlns:a16="http://schemas.microsoft.com/office/drawing/2014/main" id="{96761FB7-9907-41EE-BFFE-2FA6E0143B32}"/>
              </a:ext>
            </a:extLst>
          </p:cNvPr>
          <p:cNvSpPr txBox="1"/>
          <p:nvPr/>
        </p:nvSpPr>
        <p:spPr>
          <a:xfrm>
            <a:off x="6749716" y="6247762"/>
            <a:ext cx="4936958" cy="523220"/>
          </a:xfrm>
          <a:prstGeom prst="rect">
            <a:avLst/>
          </a:prstGeom>
          <a:noFill/>
        </p:spPr>
        <p:txBody>
          <a:bodyPr wrap="square" rtlCol="0">
            <a:spAutoFit/>
          </a:bodyPr>
          <a:lstStyle/>
          <a:p>
            <a:r>
              <a:rPr lang="en-US" sz="1400" dirty="0">
                <a:latin typeface="Franklin Gothic Book" panose="020B0503020102020204" pitchFamily="34" charset="0"/>
              </a:rPr>
              <a:t>Unalakleet tank farm test flight with X2E flown by K. Daniels. Photo c/o J. Garron</a:t>
            </a:r>
          </a:p>
        </p:txBody>
      </p:sp>
    </p:spTree>
    <p:extLst>
      <p:ext uri="{BB962C8B-B14F-4D97-AF65-F5344CB8AC3E}">
        <p14:creationId xmlns:p14="http://schemas.microsoft.com/office/powerpoint/2010/main" val="3635599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7A1F0D-0349-40B2-8566-CECFEEBF4C45}"/>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4" name="Picture 3" descr="A picture containing outdoor, sky, snow, transport&#10;&#10;Description automatically generated">
            <a:extLst>
              <a:ext uri="{FF2B5EF4-FFF2-40B4-BE49-F238E27FC236}">
                <a16:creationId xmlns:a16="http://schemas.microsoft.com/office/drawing/2014/main" id="{760F88F6-6D81-4E83-B1EB-9FBECEA4A6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1735"/>
            <a:ext cx="6561223" cy="4920917"/>
          </a:xfrm>
          <a:prstGeom prst="rect">
            <a:avLst/>
          </a:prstGeom>
        </p:spPr>
      </p:pic>
      <p:pic>
        <p:nvPicPr>
          <p:cNvPr id="6" name="Picture 5" descr="A picture containing slice&#10;&#10;Description automatically generated">
            <a:extLst>
              <a:ext uri="{FF2B5EF4-FFF2-40B4-BE49-F238E27FC236}">
                <a16:creationId xmlns:a16="http://schemas.microsoft.com/office/drawing/2014/main" id="{1CA43229-6603-4D76-BD66-1F065F77242D}"/>
              </a:ext>
            </a:extLst>
          </p:cNvPr>
          <p:cNvPicPr>
            <a:picLocks noChangeAspect="1"/>
          </p:cNvPicPr>
          <p:nvPr/>
        </p:nvPicPr>
        <p:blipFill rotWithShape="1">
          <a:blip r:embed="rId3">
            <a:extLst>
              <a:ext uri="{28A0092B-C50C-407E-A947-70E740481C1C}">
                <a14:useLocalDpi xmlns:a14="http://schemas.microsoft.com/office/drawing/2010/main" val="0"/>
              </a:ext>
            </a:extLst>
          </a:blip>
          <a:srcRect l="16836" t="8445" r="6340"/>
          <a:stretch/>
        </p:blipFill>
        <p:spPr>
          <a:xfrm>
            <a:off x="5245768" y="661735"/>
            <a:ext cx="6946232" cy="4920917"/>
          </a:xfrm>
          <a:prstGeom prst="rect">
            <a:avLst/>
          </a:prstGeom>
        </p:spPr>
      </p:pic>
      <p:sp>
        <p:nvSpPr>
          <p:cNvPr id="7" name="TextBox 6">
            <a:extLst>
              <a:ext uri="{FF2B5EF4-FFF2-40B4-BE49-F238E27FC236}">
                <a16:creationId xmlns:a16="http://schemas.microsoft.com/office/drawing/2014/main" id="{9D97FC80-7FF2-4CE0-B061-E7590EE42D7C}"/>
              </a:ext>
            </a:extLst>
          </p:cNvPr>
          <p:cNvSpPr txBox="1"/>
          <p:nvPr/>
        </p:nvSpPr>
        <p:spPr>
          <a:xfrm>
            <a:off x="3344779" y="5687721"/>
            <a:ext cx="8847221" cy="307777"/>
          </a:xfrm>
          <a:prstGeom prst="rect">
            <a:avLst/>
          </a:prstGeom>
          <a:noFill/>
        </p:spPr>
        <p:txBody>
          <a:bodyPr wrap="square" rtlCol="0">
            <a:spAutoFit/>
          </a:bodyPr>
          <a:lstStyle/>
          <a:p>
            <a:pPr algn="r"/>
            <a:r>
              <a:rPr lang="en-US" sz="1400" dirty="0">
                <a:latin typeface="Franklin Gothic Book" panose="020B0503020102020204" pitchFamily="34" charset="0"/>
              </a:rPr>
              <a:t>NVU UAS pilot K. Daniels and </a:t>
            </a:r>
            <a:r>
              <a:rPr lang="en-US" sz="1400" dirty="0" err="1">
                <a:latin typeface="Franklin Gothic Book" panose="020B0503020102020204" pitchFamily="34" charset="0"/>
              </a:rPr>
              <a:t>Skydio</a:t>
            </a:r>
            <a:r>
              <a:rPr lang="en-US" sz="1400" dirty="0">
                <a:latin typeface="Franklin Gothic Book" panose="020B0503020102020204" pitchFamily="34" charset="0"/>
              </a:rPr>
              <a:t> trainer J. Garcia flying a 3D scan during on-site flight training.</a:t>
            </a:r>
          </a:p>
        </p:txBody>
      </p:sp>
      <p:sp>
        <p:nvSpPr>
          <p:cNvPr id="8" name="TextBox 7">
            <a:extLst>
              <a:ext uri="{FF2B5EF4-FFF2-40B4-BE49-F238E27FC236}">
                <a16:creationId xmlns:a16="http://schemas.microsoft.com/office/drawing/2014/main" id="{9EFD9E6F-128E-456F-A989-FF885F256FD1}"/>
              </a:ext>
            </a:extLst>
          </p:cNvPr>
          <p:cNvSpPr txBox="1"/>
          <p:nvPr/>
        </p:nvSpPr>
        <p:spPr>
          <a:xfrm>
            <a:off x="3898232" y="5280192"/>
            <a:ext cx="1263315" cy="307777"/>
          </a:xfrm>
          <a:prstGeom prst="rect">
            <a:avLst/>
          </a:prstGeom>
          <a:noFill/>
        </p:spPr>
        <p:txBody>
          <a:bodyPr wrap="square" rtlCol="0">
            <a:spAutoFit/>
          </a:bodyPr>
          <a:lstStyle/>
          <a:p>
            <a:pPr algn="r"/>
            <a:r>
              <a:rPr lang="en-US" sz="1400" dirty="0">
                <a:solidFill>
                  <a:schemeClr val="bg1"/>
                </a:solidFill>
                <a:latin typeface="Franklin Gothic Book" panose="020B0503020102020204" pitchFamily="34" charset="0"/>
              </a:rPr>
              <a:t>M. </a:t>
            </a:r>
            <a:r>
              <a:rPr lang="en-US" sz="1400" dirty="0" err="1">
                <a:solidFill>
                  <a:schemeClr val="bg1"/>
                </a:solidFill>
                <a:latin typeface="Franklin Gothic Book" panose="020B0503020102020204" pitchFamily="34" charset="0"/>
              </a:rPr>
              <a:t>DeLue</a:t>
            </a:r>
            <a:endParaRPr lang="en-US" sz="14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30344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225E569-F0E5-4ABA-931E-377616C349FE}"/>
              </a:ext>
            </a:extLst>
          </p:cNvPr>
          <p:cNvGrpSpPr/>
          <p:nvPr/>
        </p:nvGrpSpPr>
        <p:grpSpPr>
          <a:xfrm>
            <a:off x="171097" y="2582441"/>
            <a:ext cx="11849804" cy="2971800"/>
            <a:chOff x="171098" y="1261257"/>
            <a:chExt cx="11849804" cy="2971800"/>
          </a:xfrm>
        </p:grpSpPr>
        <p:pic>
          <p:nvPicPr>
            <p:cNvPr id="3" name="Picture 2">
              <a:extLst>
                <a:ext uri="{FF2B5EF4-FFF2-40B4-BE49-F238E27FC236}">
                  <a16:creationId xmlns:a16="http://schemas.microsoft.com/office/drawing/2014/main" id="{8BE18B13-D97F-4A3A-8F18-3393973C07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098" y="1261257"/>
              <a:ext cx="4802584" cy="2971800"/>
            </a:xfrm>
            <a:prstGeom prst="rect">
              <a:avLst/>
            </a:prstGeom>
            <a:ln w="12700">
              <a:solidFill>
                <a:srgbClr val="00B0F0"/>
              </a:solidFill>
            </a:ln>
          </p:spPr>
        </p:pic>
        <p:pic>
          <p:nvPicPr>
            <p:cNvPr id="5" name="Picture 4">
              <a:extLst>
                <a:ext uri="{FF2B5EF4-FFF2-40B4-BE49-F238E27FC236}">
                  <a16:creationId xmlns:a16="http://schemas.microsoft.com/office/drawing/2014/main" id="{4B7C7395-B543-4ABA-AFCC-539FF3FA14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6991" y="1261257"/>
              <a:ext cx="4698700" cy="2971800"/>
            </a:xfrm>
            <a:prstGeom prst="rect">
              <a:avLst/>
            </a:prstGeom>
            <a:ln w="12700">
              <a:solidFill>
                <a:srgbClr val="00B0F0"/>
              </a:solidFill>
            </a:ln>
          </p:spPr>
        </p:pic>
        <p:pic>
          <p:nvPicPr>
            <p:cNvPr id="7" name="Picture 6">
              <a:extLst>
                <a:ext uri="{FF2B5EF4-FFF2-40B4-BE49-F238E27FC236}">
                  <a16:creationId xmlns:a16="http://schemas.microsoft.com/office/drawing/2014/main" id="{DF6AC3C4-37CA-46C9-9669-E976E1DE5B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3" r="25981"/>
            <a:stretch/>
          </p:blipFill>
          <p:spPr>
            <a:xfrm>
              <a:off x="8429040" y="1261257"/>
              <a:ext cx="3591862" cy="2971800"/>
            </a:xfrm>
            <a:prstGeom prst="rect">
              <a:avLst/>
            </a:prstGeom>
            <a:ln w="12700">
              <a:solidFill>
                <a:srgbClr val="00B0F0"/>
              </a:solidFill>
            </a:ln>
          </p:spPr>
        </p:pic>
      </p:grpSp>
      <p:sp>
        <p:nvSpPr>
          <p:cNvPr id="8" name="TextBox 7">
            <a:extLst>
              <a:ext uri="{FF2B5EF4-FFF2-40B4-BE49-F238E27FC236}">
                <a16:creationId xmlns:a16="http://schemas.microsoft.com/office/drawing/2014/main" id="{E8352E5A-BCFC-4231-A4C8-7EB6695D2225}"/>
              </a:ext>
            </a:extLst>
          </p:cNvPr>
          <p:cNvSpPr txBox="1"/>
          <p:nvPr/>
        </p:nvSpPr>
        <p:spPr>
          <a:xfrm>
            <a:off x="4626989" y="5667293"/>
            <a:ext cx="7393911" cy="523220"/>
          </a:xfrm>
          <a:prstGeom prst="rect">
            <a:avLst/>
          </a:prstGeom>
          <a:noFill/>
        </p:spPr>
        <p:txBody>
          <a:bodyPr wrap="square" rtlCol="0">
            <a:spAutoFit/>
          </a:bodyPr>
          <a:lstStyle/>
          <a:p>
            <a:r>
              <a:rPr lang="en-US" sz="1400" dirty="0"/>
              <a:t>Sample of simple change detection of 2D map of Unalakleet water supply pump house.                          Images captured and processed by K. Daniels using </a:t>
            </a:r>
            <a:r>
              <a:rPr lang="en-US" sz="1400" dirty="0" err="1"/>
              <a:t>DroneDeploy</a:t>
            </a:r>
            <a:r>
              <a:rPr lang="en-US" sz="1400" dirty="0"/>
              <a:t>.</a:t>
            </a:r>
          </a:p>
        </p:txBody>
      </p:sp>
      <p:sp>
        <p:nvSpPr>
          <p:cNvPr id="9" name="Rectangle 8">
            <a:extLst>
              <a:ext uri="{FF2B5EF4-FFF2-40B4-BE49-F238E27FC236}">
                <a16:creationId xmlns:a16="http://schemas.microsoft.com/office/drawing/2014/main" id="{F88A9350-AC45-4E69-A837-64150DE8D325}"/>
              </a:ext>
            </a:extLst>
          </p:cNvPr>
          <p:cNvSpPr/>
          <p:nvPr/>
        </p:nvSpPr>
        <p:spPr>
          <a:xfrm>
            <a:off x="596008"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
        <p:nvSpPr>
          <p:cNvPr id="10" name="Title 1">
            <a:extLst>
              <a:ext uri="{FF2B5EF4-FFF2-40B4-BE49-F238E27FC236}">
                <a16:creationId xmlns:a16="http://schemas.microsoft.com/office/drawing/2014/main" id="{3DA48358-A1ED-42D2-B040-40A0E00D96D5}"/>
              </a:ext>
            </a:extLst>
          </p:cNvPr>
          <p:cNvSpPr txBox="1">
            <a:spLocks/>
          </p:cNvSpPr>
          <p:nvPr/>
        </p:nvSpPr>
        <p:spPr>
          <a:xfrm>
            <a:off x="273889" y="459520"/>
            <a:ext cx="11445045" cy="20098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Remote Uncrewed Aircraft System (UAS) Inspection and Response Team Development in the Bering Strait Region: </a:t>
            </a:r>
            <a:r>
              <a:rPr lang="en-US" sz="3600" b="1" dirty="0">
                <a:solidFill>
                  <a:srgbClr val="00B0F0"/>
                </a:solidFill>
              </a:rPr>
              <a:t>Task 2 - Coproduction of Infrastructure Inspection Operational Protocols</a:t>
            </a:r>
            <a:endParaRPr lang="en-US" sz="3600" dirty="0">
              <a:solidFill>
                <a:srgbClr val="00B0F0"/>
              </a:solidFill>
            </a:endParaRPr>
          </a:p>
        </p:txBody>
      </p:sp>
    </p:spTree>
    <p:extLst>
      <p:ext uri="{BB962C8B-B14F-4D97-AF65-F5344CB8AC3E}">
        <p14:creationId xmlns:p14="http://schemas.microsoft.com/office/powerpoint/2010/main" val="3486335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9251" y="1558310"/>
            <a:ext cx="11552050"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3 - Coproduction of Emergency Response Assessment Protocols</a:t>
            </a:r>
            <a:br>
              <a:rPr lang="en-US" sz="3600" dirty="0">
                <a:solidFill>
                  <a:srgbClr val="00B0F0"/>
                </a:solidFill>
              </a:rPr>
            </a:br>
            <a:endParaRPr lang="en-US" sz="3600" dirty="0">
              <a:solidFill>
                <a:srgbClr val="00B0F0"/>
              </a:solidFill>
            </a:endParaRPr>
          </a:p>
        </p:txBody>
      </p:sp>
      <p:sp>
        <p:nvSpPr>
          <p:cNvPr id="3" name="Content Placeholder 2"/>
          <p:cNvSpPr>
            <a:spLocks noGrp="1"/>
          </p:cNvSpPr>
          <p:nvPr>
            <p:ph idx="4294967295"/>
          </p:nvPr>
        </p:nvSpPr>
        <p:spPr>
          <a:xfrm>
            <a:off x="0" y="2795481"/>
            <a:ext cx="7941200" cy="2867563"/>
          </a:xfrm>
        </p:spPr>
        <p:txBody>
          <a:bodyPr/>
          <a:lstStyle/>
          <a:p>
            <a:pPr marL="685800" indent="-347472"/>
            <a:r>
              <a:rPr lang="en-US" sz="2400" dirty="0">
                <a:solidFill>
                  <a:srgbClr val="00B0F0"/>
                </a:solidFill>
              </a:rPr>
              <a:t>Determine key community assets for monitoring pre/post emergency response,</a:t>
            </a:r>
          </a:p>
          <a:p>
            <a:pPr marL="685800" indent="-347472"/>
            <a:r>
              <a:rPr lang="en-US" sz="2400" dirty="0">
                <a:solidFill>
                  <a:srgbClr val="00B0F0"/>
                </a:solidFill>
              </a:rPr>
              <a:t>Coproduce emergency response UAS protocol based upon surveys of key community assets,</a:t>
            </a:r>
          </a:p>
          <a:p>
            <a:pPr marL="685800" indent="-347472"/>
            <a:r>
              <a:rPr lang="en-US" sz="2400" dirty="0">
                <a:solidFill>
                  <a:srgbClr val="00B0F0"/>
                </a:solidFill>
              </a:rPr>
              <a:t>Perform emergency response baseline flights and product delivery tests.</a:t>
            </a:r>
          </a:p>
          <a:p>
            <a:endParaRPr lang="en-US" dirty="0"/>
          </a:p>
        </p:txBody>
      </p:sp>
      <p:pic>
        <p:nvPicPr>
          <p:cNvPr id="1026" name="Picture 2" descr="Search and Rescue (SAR) Mission Equipment for Black Hawk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5252" y="2795481"/>
            <a:ext cx="3794797" cy="21364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95252" y="4991913"/>
            <a:ext cx="3326927" cy="307777"/>
          </a:xfrm>
          <a:prstGeom prst="rect">
            <a:avLst/>
          </a:prstGeom>
          <a:noFill/>
        </p:spPr>
        <p:txBody>
          <a:bodyPr wrap="square" rtlCol="0">
            <a:spAutoFit/>
          </a:bodyPr>
          <a:lstStyle/>
          <a:p>
            <a:r>
              <a:rPr lang="en-US" sz="1400" dirty="0"/>
              <a:t>Image courtesy of skycoreaviation.com</a:t>
            </a:r>
          </a:p>
        </p:txBody>
      </p:sp>
      <p:sp>
        <p:nvSpPr>
          <p:cNvPr id="6" name="Rectangle 5">
            <a:extLst>
              <a:ext uri="{FF2B5EF4-FFF2-40B4-BE49-F238E27FC236}">
                <a16:creationId xmlns:a16="http://schemas.microsoft.com/office/drawing/2014/main" id="{E991EE15-097C-4634-BB10-C26ED55B19D2}"/>
              </a:ext>
            </a:extLst>
          </p:cNvPr>
          <p:cNvSpPr/>
          <p:nvPr/>
        </p:nvSpPr>
        <p:spPr>
          <a:xfrm>
            <a:off x="596008"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300332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3578" y="615554"/>
            <a:ext cx="11308858" cy="1516655"/>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4 – Regional Expansion Feasibility Assessment</a:t>
            </a:r>
            <a:endParaRPr lang="en-US" sz="3600" dirty="0">
              <a:solidFill>
                <a:srgbClr val="00B0F0"/>
              </a:solidFill>
            </a:endParaRPr>
          </a:p>
        </p:txBody>
      </p:sp>
      <p:sp>
        <p:nvSpPr>
          <p:cNvPr id="3" name="Content Placeholder 2"/>
          <p:cNvSpPr>
            <a:spLocks noGrp="1"/>
          </p:cNvSpPr>
          <p:nvPr>
            <p:ph idx="4294967295"/>
          </p:nvPr>
        </p:nvSpPr>
        <p:spPr>
          <a:xfrm>
            <a:off x="0" y="2675376"/>
            <a:ext cx="7249312" cy="2843507"/>
          </a:xfrm>
        </p:spPr>
        <p:txBody>
          <a:bodyPr>
            <a:normAutofit/>
          </a:bodyPr>
          <a:lstStyle/>
          <a:p>
            <a:pPr marL="685800" indent="-347472"/>
            <a:r>
              <a:rPr lang="en-US" sz="2400" dirty="0">
                <a:solidFill>
                  <a:srgbClr val="00B0F0"/>
                </a:solidFill>
              </a:rPr>
              <a:t>Summarize key (local and regional) documents for critical infrastructure and emergency response information,</a:t>
            </a:r>
          </a:p>
          <a:p>
            <a:pPr marL="685800" indent="-347472"/>
            <a:r>
              <a:rPr lang="en-US" sz="2400" dirty="0">
                <a:solidFill>
                  <a:srgbClr val="00B0F0"/>
                </a:solidFill>
              </a:rPr>
              <a:t>Develop regional contact list and conduct regional UAS survey,</a:t>
            </a:r>
          </a:p>
          <a:p>
            <a:pPr marL="685800" indent="-347472"/>
            <a:r>
              <a:rPr lang="en-US" sz="2400" dirty="0">
                <a:solidFill>
                  <a:srgbClr val="F8F8F8"/>
                </a:solidFill>
              </a:rPr>
              <a:t>Finalize assessment.</a:t>
            </a:r>
          </a:p>
        </p:txBody>
      </p:sp>
      <p:pic>
        <p:nvPicPr>
          <p:cNvPr id="5" name="Picture 4"/>
          <p:cNvPicPr>
            <a:picLocks noChangeAspect="1"/>
          </p:cNvPicPr>
          <p:nvPr/>
        </p:nvPicPr>
        <p:blipFill>
          <a:blip r:embed="rId2"/>
          <a:stretch>
            <a:fillRect/>
          </a:stretch>
        </p:blipFill>
        <p:spPr>
          <a:xfrm>
            <a:off x="7723154" y="2400763"/>
            <a:ext cx="3677663" cy="4284427"/>
          </a:xfrm>
          <a:prstGeom prst="rect">
            <a:avLst/>
          </a:prstGeom>
        </p:spPr>
      </p:pic>
      <p:sp>
        <p:nvSpPr>
          <p:cNvPr id="6" name="Rectangle 5">
            <a:extLst>
              <a:ext uri="{FF2B5EF4-FFF2-40B4-BE49-F238E27FC236}">
                <a16:creationId xmlns:a16="http://schemas.microsoft.com/office/drawing/2014/main" id="{7BFB7C73-BB4F-4FD4-BDC4-1D466AB37F2E}"/>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spTree>
    <p:extLst>
      <p:ext uri="{BB962C8B-B14F-4D97-AF65-F5344CB8AC3E}">
        <p14:creationId xmlns:p14="http://schemas.microsoft.com/office/powerpoint/2010/main" val="2322132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5850" y="1488193"/>
            <a:ext cx="11454773"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5 -</a:t>
            </a:r>
            <a:r>
              <a:rPr lang="en-US" sz="3600" i="1" dirty="0">
                <a:solidFill>
                  <a:srgbClr val="00B0F0"/>
                </a:solidFill>
              </a:rPr>
              <a:t> </a:t>
            </a:r>
            <a:r>
              <a:rPr lang="en-US" sz="3600" b="1" dirty="0">
                <a:solidFill>
                  <a:srgbClr val="00B0F0"/>
                </a:solidFill>
              </a:rPr>
              <a:t>Knowledge Product Development &amp; Information Dissemination </a:t>
            </a:r>
            <a:r>
              <a:rPr lang="en-US" sz="3600" b="1" i="1" dirty="0">
                <a:solidFill>
                  <a:srgbClr val="00B0F0"/>
                </a:solidFill>
              </a:rPr>
              <a:t>Products &amp; Publications</a:t>
            </a:r>
            <a:br>
              <a:rPr lang="en-US" sz="3600" dirty="0"/>
            </a:br>
            <a:endParaRPr lang="en-US" sz="3600" dirty="0"/>
          </a:p>
        </p:txBody>
      </p:sp>
      <p:sp>
        <p:nvSpPr>
          <p:cNvPr id="6" name="TextBox 5"/>
          <p:cNvSpPr txBox="1"/>
          <p:nvPr/>
        </p:nvSpPr>
        <p:spPr>
          <a:xfrm>
            <a:off x="0" y="2681243"/>
            <a:ext cx="7767874" cy="3508653"/>
          </a:xfrm>
          <a:prstGeom prst="rect">
            <a:avLst/>
          </a:prstGeom>
          <a:noFill/>
        </p:spPr>
        <p:txBody>
          <a:bodyPr wrap="square" rtlCol="0">
            <a:spAutoFit/>
          </a:bodyPr>
          <a:lstStyle/>
          <a:p>
            <a:pPr marL="685800" indent="-347472">
              <a:buFont typeface="Arial" panose="020B0604020202020204" pitchFamily="34" charset="0"/>
              <a:buChar char="•"/>
            </a:pPr>
            <a:r>
              <a:rPr lang="en-US" sz="2200" dirty="0">
                <a:solidFill>
                  <a:schemeClr val="accent5">
                    <a:lumMod val="60000"/>
                    <a:lumOff val="40000"/>
                  </a:schemeClr>
                </a:solidFill>
                <a:latin typeface="Franklin Gothic Book" panose="020B0503020102020204" pitchFamily="34" charset="0"/>
              </a:rPr>
              <a:t>Create USCG-focused Knowledge Product</a:t>
            </a:r>
            <a:r>
              <a:rPr lang="en-US" sz="2200" dirty="0">
                <a:latin typeface="Franklin Gothic Book" panose="020B0503020102020204" pitchFamily="34" charset="0"/>
              </a:rPr>
              <a:t>,</a:t>
            </a:r>
          </a:p>
          <a:p>
            <a:pPr marL="685800" indent="-347472">
              <a:buFont typeface="Arial" panose="020B0604020202020204" pitchFamily="34" charset="0"/>
              <a:buChar char="•"/>
            </a:pPr>
            <a:r>
              <a:rPr lang="en-US" sz="2200" dirty="0">
                <a:solidFill>
                  <a:srgbClr val="00B0F0"/>
                </a:solidFill>
                <a:latin typeface="Franklin Gothic Book" panose="020B0503020102020204" pitchFamily="34" charset="0"/>
              </a:rPr>
              <a:t>Engage non-technical stakeholders (locally, regionally, nationally) (on-going),</a:t>
            </a:r>
          </a:p>
          <a:p>
            <a:pPr marL="1143000" lvl="1" indent="-347472">
              <a:buFont typeface="Arial" panose="020B0604020202020204" pitchFamily="34" charset="0"/>
              <a:buChar char="•"/>
            </a:pPr>
            <a:r>
              <a:rPr lang="en-US" sz="2200" dirty="0">
                <a:solidFill>
                  <a:srgbClr val="00B0F0"/>
                </a:solidFill>
                <a:latin typeface="Franklin Gothic Book" panose="020B0503020102020204" pitchFamily="34" charset="0"/>
              </a:rPr>
              <a:t>FB page for pilot blogging and Q&amp;A</a:t>
            </a:r>
          </a:p>
          <a:p>
            <a:pPr marL="1143000" lvl="1" indent="-347472">
              <a:buFont typeface="Arial" panose="020B0604020202020204" pitchFamily="34" charset="0"/>
              <a:buChar char="•"/>
            </a:pPr>
            <a:r>
              <a:rPr lang="en-US" sz="2200" dirty="0">
                <a:solidFill>
                  <a:srgbClr val="00B0F0"/>
                </a:solidFill>
                <a:latin typeface="Franklin Gothic Book" panose="020B0503020102020204" pitchFamily="34" charset="0"/>
              </a:rPr>
              <a:t>All recordings from YouTube</a:t>
            </a:r>
          </a:p>
          <a:p>
            <a:pPr marL="1143000" lvl="1" indent="-347472">
              <a:buFont typeface="Arial" panose="020B0604020202020204" pitchFamily="34" charset="0"/>
              <a:buChar char="•"/>
            </a:pPr>
            <a:r>
              <a:rPr lang="en-US" sz="2200" dirty="0">
                <a:solidFill>
                  <a:srgbClr val="00B0F0"/>
                </a:solidFill>
                <a:latin typeface="Franklin Gothic Book" panose="020B0503020102020204" pitchFamily="34" charset="0"/>
              </a:rPr>
              <a:t>Quarterly Newsletters</a:t>
            </a:r>
          </a:p>
          <a:p>
            <a:pPr marL="1143000" lvl="1" indent="-347472">
              <a:buFont typeface="Arial" panose="020B0604020202020204" pitchFamily="34" charset="0"/>
              <a:buChar char="•"/>
            </a:pPr>
            <a:r>
              <a:rPr lang="en-US" sz="2200" dirty="0">
                <a:solidFill>
                  <a:srgbClr val="00B0F0"/>
                </a:solidFill>
                <a:latin typeface="Franklin Gothic Book" panose="020B0503020102020204" pitchFamily="34" charset="0"/>
              </a:rPr>
              <a:t>Interviews – Radio, TV, Press Releases</a:t>
            </a:r>
          </a:p>
          <a:p>
            <a:pPr marL="685800" indent="-347472">
              <a:buFont typeface="Arial" panose="020B0604020202020204" pitchFamily="34" charset="0"/>
              <a:buChar char="•"/>
            </a:pPr>
            <a:r>
              <a:rPr lang="en-US" sz="2200" dirty="0">
                <a:latin typeface="Franklin Gothic Book" panose="020B0503020102020204" pitchFamily="34" charset="0"/>
              </a:rPr>
              <a:t>Develop and submit publication to peer reviewed journal.</a:t>
            </a:r>
          </a:p>
          <a:p>
            <a:endParaRPr lang="en-US" sz="2400" dirty="0">
              <a:solidFill>
                <a:srgbClr val="00B0F0"/>
              </a:solidFill>
              <a:latin typeface="Franklin Gothic Book" panose="020B0503020102020204" pitchFamily="34" charset="0"/>
            </a:endParaRPr>
          </a:p>
          <a:p>
            <a:endParaRPr lang="en-US" sz="2200" dirty="0">
              <a:solidFill>
                <a:srgbClr val="00B0F0"/>
              </a:solidFill>
              <a:latin typeface="Franklin Gothic Book" panose="020B0503020102020204" pitchFamily="34" charset="0"/>
            </a:endParaRPr>
          </a:p>
        </p:txBody>
      </p:sp>
      <p:sp>
        <p:nvSpPr>
          <p:cNvPr id="7" name="Rectangle 6">
            <a:extLst>
              <a:ext uri="{FF2B5EF4-FFF2-40B4-BE49-F238E27FC236}">
                <a16:creationId xmlns:a16="http://schemas.microsoft.com/office/drawing/2014/main" id="{9F183EBF-1EB6-4BCC-9FB9-8425D9B37320}"/>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4" name="Picture 3">
            <a:extLst>
              <a:ext uri="{FF2B5EF4-FFF2-40B4-BE49-F238E27FC236}">
                <a16:creationId xmlns:a16="http://schemas.microsoft.com/office/drawing/2014/main" id="{0C2F25C8-EAE9-49F0-B5F8-84D27D391021}"/>
              </a:ext>
            </a:extLst>
          </p:cNvPr>
          <p:cNvPicPr>
            <a:picLocks noChangeAspect="1"/>
          </p:cNvPicPr>
          <p:nvPr/>
        </p:nvPicPr>
        <p:blipFill>
          <a:blip r:embed="rId2"/>
          <a:stretch>
            <a:fillRect/>
          </a:stretch>
        </p:blipFill>
        <p:spPr>
          <a:xfrm>
            <a:off x="8430927" y="2118511"/>
            <a:ext cx="3397130" cy="4505915"/>
          </a:xfrm>
          <a:prstGeom prst="rect">
            <a:avLst/>
          </a:prstGeom>
        </p:spPr>
      </p:pic>
    </p:spTree>
    <p:extLst>
      <p:ext uri="{BB962C8B-B14F-4D97-AF65-F5344CB8AC3E}">
        <p14:creationId xmlns:p14="http://schemas.microsoft.com/office/powerpoint/2010/main" val="1402758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8690" y="1461033"/>
            <a:ext cx="11454773" cy="480131"/>
          </a:xfrm>
        </p:spPr>
        <p:txBody>
          <a:bodyPr>
            <a:noAutofit/>
          </a:bodyPr>
          <a:lstStyle/>
          <a:p>
            <a:r>
              <a:rPr lang="en-US" sz="3600" b="1" i="1" dirty="0"/>
              <a:t>Remote Uncrewed Aircraft System (UAS) Inspection and Response Team Development in the Bering Strait Region: </a:t>
            </a:r>
            <a:r>
              <a:rPr lang="en-US" sz="3600" b="1" dirty="0">
                <a:solidFill>
                  <a:srgbClr val="00B0F0"/>
                </a:solidFill>
              </a:rPr>
              <a:t>Task 5 -</a:t>
            </a:r>
            <a:r>
              <a:rPr lang="en-US" sz="3600" i="1" dirty="0">
                <a:solidFill>
                  <a:srgbClr val="00B0F0"/>
                </a:solidFill>
              </a:rPr>
              <a:t> </a:t>
            </a:r>
            <a:r>
              <a:rPr lang="en-US" sz="3600" b="1" dirty="0">
                <a:solidFill>
                  <a:srgbClr val="00B0F0"/>
                </a:solidFill>
              </a:rPr>
              <a:t>Knowledge Product Development &amp; Information Dissemination </a:t>
            </a:r>
            <a:r>
              <a:rPr lang="en-US" sz="3600" b="1" i="1" dirty="0">
                <a:solidFill>
                  <a:srgbClr val="00B0F0"/>
                </a:solidFill>
              </a:rPr>
              <a:t>Presentations</a:t>
            </a:r>
            <a:br>
              <a:rPr lang="en-US" sz="3600" dirty="0"/>
            </a:br>
            <a:endParaRPr lang="en-US" sz="3600" dirty="0"/>
          </a:p>
        </p:txBody>
      </p:sp>
      <p:sp>
        <p:nvSpPr>
          <p:cNvPr id="6" name="TextBox 5"/>
          <p:cNvSpPr txBox="1"/>
          <p:nvPr/>
        </p:nvSpPr>
        <p:spPr>
          <a:xfrm>
            <a:off x="0" y="2484029"/>
            <a:ext cx="4391207" cy="3170099"/>
          </a:xfrm>
          <a:prstGeom prst="rect">
            <a:avLst/>
          </a:prstGeom>
          <a:noFill/>
        </p:spPr>
        <p:txBody>
          <a:bodyPr wrap="square" rtlCol="0">
            <a:spAutoFit/>
          </a:bodyPr>
          <a:lstStyle/>
          <a:p>
            <a:pPr marL="438912" lvl="1" indent="-182880">
              <a:spcAft>
                <a:spcPts val="400"/>
              </a:spcAft>
              <a:buSzPct val="75000"/>
              <a:buFont typeface="Symbol" panose="05050102010706020507" pitchFamily="18" charset="2"/>
              <a:buChar char=""/>
            </a:pPr>
            <a:r>
              <a:rPr lang="en-US" i="1" dirty="0">
                <a:solidFill>
                  <a:srgbClr val="00B0F0"/>
                </a:solidFill>
                <a:latin typeface="Franklin Gothic Book" panose="020B0503020102020204" pitchFamily="34" charset="0"/>
              </a:rPr>
              <a:t>ADAC YR7 presentations</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UNK Search and Rescue</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Innovations in Climate Resilience  (</a:t>
            </a:r>
            <a:r>
              <a:rPr lang="en-US" i="1" dirty="0">
                <a:solidFill>
                  <a:srgbClr val="00B0F0"/>
                </a:solidFill>
                <a:latin typeface="Franklin Gothic Book" panose="020B0503020102020204" pitchFamily="34" charset="0"/>
              </a:rPr>
              <a:t>Battelle)</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UNK City Council</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Alaska Forum on the Environment</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Alaska Tribal Resilience Learning Network</a:t>
            </a:r>
          </a:p>
          <a:p>
            <a:pPr marL="438912" lvl="1" indent="-182880">
              <a:spcAft>
                <a:spcPts val="400"/>
              </a:spcAft>
              <a:buSzPct val="75000"/>
              <a:buFont typeface="Symbol" panose="05050102010706020507" pitchFamily="18" charset="2"/>
              <a:buChar char=""/>
            </a:pPr>
            <a:r>
              <a:rPr lang="en-US" dirty="0">
                <a:solidFill>
                  <a:srgbClr val="00B0F0"/>
                </a:solidFill>
                <a:latin typeface="Franklin Gothic Book" panose="020B0503020102020204" pitchFamily="34" charset="0"/>
              </a:rPr>
              <a:t>International Circumpolar Remote Sensing  Symposium</a:t>
            </a:r>
          </a:p>
        </p:txBody>
      </p:sp>
      <p:pic>
        <p:nvPicPr>
          <p:cNvPr id="5" name="Picture 4" descr="Map&#10;&#10;Description automatically generated">
            <a:extLst>
              <a:ext uri="{FF2B5EF4-FFF2-40B4-BE49-F238E27FC236}">
                <a16:creationId xmlns:a16="http://schemas.microsoft.com/office/drawing/2014/main" id="{91ED87FB-D435-4C05-A9C2-85D3A0B1A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1213" y="2565510"/>
            <a:ext cx="7716142" cy="3871503"/>
          </a:xfrm>
          <a:prstGeom prst="rect">
            <a:avLst/>
          </a:prstGeom>
        </p:spPr>
      </p:pic>
    </p:spTree>
    <p:extLst>
      <p:ext uri="{BB962C8B-B14F-4D97-AF65-F5344CB8AC3E}">
        <p14:creationId xmlns:p14="http://schemas.microsoft.com/office/powerpoint/2010/main" val="2682047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453615" y="1418279"/>
            <a:ext cx="5614654" cy="4991574"/>
          </a:xfrm>
        </p:spPr>
        <p:txBody>
          <a:bodyPr>
            <a:noAutofit/>
          </a:bodyPr>
          <a:lstStyle/>
          <a:p>
            <a:pPr marL="0" indent="0">
              <a:spcAft>
                <a:spcPts val="800"/>
              </a:spcAft>
            </a:pPr>
            <a:r>
              <a:rPr lang="en-US" sz="2000" b="1" i="0" dirty="0">
                <a:solidFill>
                  <a:schemeClr val="tx1"/>
                </a:solidFill>
                <a:latin typeface="Franklin Gothic Book" panose="020B0503020102020204" pitchFamily="34" charset="0"/>
              </a:rPr>
              <a:t>Regional Expansion Feasibility Analysis in             Support of Transition Planning</a:t>
            </a:r>
            <a:endParaRPr lang="en-US" sz="2000" i="0" dirty="0">
              <a:solidFill>
                <a:schemeClr val="tx1"/>
              </a:solidFill>
              <a:latin typeface="Franklin Gothic Book" panose="020B0503020102020204" pitchFamily="34" charset="0"/>
            </a:endParaRP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Investigate long-term &amp; regional implementation strategies.</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Identify, assess, and prioritize critical infrastructure, vulnerable community assets, and emergency response scenarios for UAS support.</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Outreach to local, regional and federal entities (e.g. IGAP coordinators, public works staff, emergency responders and communications technicians) for critical input.</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Develop NVU UAS contracting mechanisms.</a:t>
            </a:r>
          </a:p>
          <a:p>
            <a:pPr indent="-342900" fontAlgn="base">
              <a:spcBef>
                <a:spcPts val="0"/>
              </a:spcBef>
              <a:spcAft>
                <a:spcPts val="700"/>
              </a:spcAft>
              <a:buClrTx/>
              <a:buFont typeface="Arial" panose="020B0604020202020204" pitchFamily="34" charset="0"/>
              <a:buChar char="•"/>
            </a:pPr>
            <a:r>
              <a:rPr lang="en-US" i="0" dirty="0">
                <a:solidFill>
                  <a:schemeClr val="tx1"/>
                </a:solidFill>
                <a:latin typeface="Franklin Gothic Book" panose="020B0503020102020204" pitchFamily="34" charset="0"/>
              </a:rPr>
              <a:t>Integrate key findings into USCG Knowledge Product.</a:t>
            </a:r>
          </a:p>
          <a:p>
            <a:pPr indent="-342900" fontAlgn="base">
              <a:spcBef>
                <a:spcPts val="0"/>
              </a:spcBef>
              <a:spcAft>
                <a:spcPts val="600"/>
              </a:spcAft>
              <a:buClrTx/>
              <a:buFont typeface="Arial" panose="020B0604020202020204" pitchFamily="34" charset="0"/>
              <a:buChar char="•"/>
            </a:pPr>
            <a:r>
              <a:rPr lang="en-US" i="0" dirty="0">
                <a:solidFill>
                  <a:schemeClr val="tx1"/>
                </a:solidFill>
                <a:latin typeface="Franklin Gothic Book" panose="020B0503020102020204" pitchFamily="34" charset="0"/>
              </a:rPr>
              <a:t>Report findings. </a:t>
            </a:r>
          </a:p>
        </p:txBody>
      </p:sp>
      <p:sp>
        <p:nvSpPr>
          <p:cNvPr id="6" name="TextBox 5"/>
          <p:cNvSpPr txBox="1"/>
          <p:nvPr/>
        </p:nvSpPr>
        <p:spPr>
          <a:xfrm>
            <a:off x="191629" y="558524"/>
            <a:ext cx="4562475" cy="615553"/>
          </a:xfrm>
          <a:prstGeom prst="rect">
            <a:avLst/>
          </a:prstGeom>
          <a:noFill/>
        </p:spPr>
        <p:txBody>
          <a:bodyPr wrap="square" rtlCol="0">
            <a:spAutoFit/>
          </a:bodyPr>
          <a:lstStyle/>
          <a:p>
            <a:r>
              <a:rPr lang="en-US" sz="3400" i="1" dirty="0">
                <a:solidFill>
                  <a:schemeClr val="tx2"/>
                </a:solidFill>
                <a:latin typeface="Libre Franklin"/>
              </a:rPr>
              <a:t>Beyond Unalakleet...</a:t>
            </a:r>
          </a:p>
        </p:txBody>
      </p:sp>
      <p:sp>
        <p:nvSpPr>
          <p:cNvPr id="8" name="Rectangle 7">
            <a:extLst>
              <a:ext uri="{FF2B5EF4-FFF2-40B4-BE49-F238E27FC236}">
                <a16:creationId xmlns:a16="http://schemas.microsoft.com/office/drawing/2014/main" id="{510EB5BD-8C99-48C9-B1CA-819AEFF22F88}"/>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5" name="Picture 4" descr="A picture containing outdoor, sky, water, beach&#10;&#10;Description automatically generated">
            <a:extLst>
              <a:ext uri="{FF2B5EF4-FFF2-40B4-BE49-F238E27FC236}">
                <a16:creationId xmlns:a16="http://schemas.microsoft.com/office/drawing/2014/main" id="{63D12311-FA7E-4F63-8E2A-A6A0C876CD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629" y="1517867"/>
            <a:ext cx="6052245" cy="3808078"/>
          </a:xfrm>
          <a:prstGeom prst="rect">
            <a:avLst/>
          </a:prstGeom>
        </p:spPr>
      </p:pic>
      <p:sp>
        <p:nvSpPr>
          <p:cNvPr id="9" name="TextBox 8">
            <a:extLst>
              <a:ext uri="{FF2B5EF4-FFF2-40B4-BE49-F238E27FC236}">
                <a16:creationId xmlns:a16="http://schemas.microsoft.com/office/drawing/2014/main" id="{F969D08D-4F31-4905-83EE-9D1293052D0F}"/>
              </a:ext>
            </a:extLst>
          </p:cNvPr>
          <p:cNvSpPr txBox="1"/>
          <p:nvPr/>
        </p:nvSpPr>
        <p:spPr>
          <a:xfrm>
            <a:off x="3440979" y="5361958"/>
            <a:ext cx="2802895" cy="307777"/>
          </a:xfrm>
          <a:prstGeom prst="rect">
            <a:avLst/>
          </a:prstGeom>
          <a:noFill/>
        </p:spPr>
        <p:txBody>
          <a:bodyPr wrap="square" rtlCol="0">
            <a:spAutoFit/>
          </a:bodyPr>
          <a:lstStyle/>
          <a:p>
            <a:pPr algn="r"/>
            <a:r>
              <a:rPr lang="en-US" sz="1400" dirty="0">
                <a:latin typeface="Franklin Gothic Book" panose="020B0503020102020204" pitchFamily="34" charset="0"/>
              </a:rPr>
              <a:t>Photo c/o M. </a:t>
            </a:r>
            <a:r>
              <a:rPr lang="en-US" sz="1400" dirty="0" err="1">
                <a:latin typeface="Franklin Gothic Book" panose="020B0503020102020204" pitchFamily="34" charset="0"/>
              </a:rPr>
              <a:t>DeLue</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1643065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2537" y="735436"/>
            <a:ext cx="11778399" cy="480131"/>
          </a:xfrm>
        </p:spPr>
        <p:txBody>
          <a:bodyPr>
            <a:noAutofit/>
          </a:bodyPr>
          <a:lstStyle/>
          <a:p>
            <a:r>
              <a:rPr lang="en-US" sz="2800" b="1" i="1" dirty="0"/>
              <a:t>Remote Uncrewed Aircraft System (UAS) Inspection and Response Team Development in the Bering Strait Region</a:t>
            </a:r>
            <a:r>
              <a:rPr lang="en-US" sz="2800" dirty="0"/>
              <a:t>:  </a:t>
            </a:r>
            <a:r>
              <a:rPr lang="en-US" sz="2800" i="1" dirty="0">
                <a:solidFill>
                  <a:srgbClr val="00B0F0"/>
                </a:solidFill>
              </a:rPr>
              <a:t>Research Outcomes</a:t>
            </a:r>
          </a:p>
        </p:txBody>
      </p:sp>
      <p:sp>
        <p:nvSpPr>
          <p:cNvPr id="3" name="Content Placeholder 2"/>
          <p:cNvSpPr>
            <a:spLocks noGrp="1"/>
          </p:cNvSpPr>
          <p:nvPr>
            <p:ph idx="4294967295"/>
          </p:nvPr>
        </p:nvSpPr>
        <p:spPr>
          <a:xfrm>
            <a:off x="332537" y="1643226"/>
            <a:ext cx="6525463" cy="3812501"/>
          </a:xfrm>
        </p:spPr>
        <p:txBody>
          <a:bodyPr>
            <a:noAutofit/>
          </a:bodyPr>
          <a:lstStyle/>
          <a:p>
            <a:pPr>
              <a:spcAft>
                <a:spcPts val="600"/>
              </a:spcAft>
            </a:pPr>
            <a:r>
              <a:rPr lang="en-US" sz="1800" dirty="0">
                <a:ea typeface="Roboto" panose="020B0604020202020204" charset="0"/>
              </a:rPr>
              <a:t>A knowledge product for the USCG as a use case for other areas/applications</a:t>
            </a:r>
          </a:p>
          <a:p>
            <a:pPr>
              <a:spcAft>
                <a:spcPts val="600"/>
              </a:spcAft>
            </a:pPr>
            <a:r>
              <a:rPr lang="en-US" sz="1800" dirty="0">
                <a:ea typeface="Roboto" panose="020B0604020202020204" charset="0"/>
              </a:rPr>
              <a:t>A developed set of SOPs and operational UAS protocols for,</a:t>
            </a:r>
          </a:p>
          <a:p>
            <a:pPr lvl="1">
              <a:spcAft>
                <a:spcPts val="600"/>
              </a:spcAft>
            </a:pPr>
            <a:r>
              <a:rPr lang="en-US" sz="1800" dirty="0">
                <a:ea typeface="Roboto" panose="020B0604020202020204" charset="0"/>
              </a:rPr>
              <a:t>Infrastructure Inspection</a:t>
            </a:r>
          </a:p>
          <a:p>
            <a:pPr lvl="1">
              <a:spcAft>
                <a:spcPts val="600"/>
              </a:spcAft>
            </a:pPr>
            <a:r>
              <a:rPr lang="en-US" sz="1800" dirty="0">
                <a:ea typeface="Roboto" panose="020B0604020202020204" charset="0"/>
              </a:rPr>
              <a:t>Oil Spill Detection</a:t>
            </a:r>
          </a:p>
          <a:p>
            <a:pPr lvl="1">
              <a:spcAft>
                <a:spcPts val="600"/>
              </a:spcAft>
            </a:pPr>
            <a:r>
              <a:rPr lang="en-US" sz="1800" dirty="0">
                <a:ea typeface="Roboto" panose="020B0604020202020204" charset="0"/>
              </a:rPr>
              <a:t>Flood Delineation</a:t>
            </a:r>
          </a:p>
          <a:p>
            <a:pPr lvl="1">
              <a:spcAft>
                <a:spcPts val="600"/>
              </a:spcAft>
            </a:pPr>
            <a:r>
              <a:rPr lang="en-US" sz="1800" dirty="0">
                <a:ea typeface="Roboto" panose="020B0604020202020204" charset="0"/>
              </a:rPr>
              <a:t>Search and Rescue Support</a:t>
            </a:r>
          </a:p>
          <a:p>
            <a:pPr>
              <a:spcAft>
                <a:spcPts val="600"/>
              </a:spcAft>
            </a:pPr>
            <a:r>
              <a:rPr lang="en-US" sz="1800" dirty="0">
                <a:ea typeface="Roboto" panose="020B0604020202020204" charset="0"/>
              </a:rPr>
              <a:t>Establishment of a Norton Sound/Bering Strait regional UAS team for USCG mission support</a:t>
            </a:r>
          </a:p>
          <a:p>
            <a:pPr>
              <a:spcAft>
                <a:spcPts val="600"/>
              </a:spcAft>
            </a:pPr>
            <a:r>
              <a:rPr lang="en-US" sz="1800" dirty="0">
                <a:ea typeface="Roboto" panose="020B0604020202020204" charset="0"/>
              </a:rPr>
              <a:t>Bering Strait regional feasibility assessment for UAS program implementation</a:t>
            </a:r>
            <a:endParaRPr lang="en-US" sz="1800" dirty="0"/>
          </a:p>
        </p:txBody>
      </p:sp>
      <p:sp>
        <p:nvSpPr>
          <p:cNvPr id="8" name="Rectangle 7">
            <a:extLst>
              <a:ext uri="{FF2B5EF4-FFF2-40B4-BE49-F238E27FC236}">
                <a16:creationId xmlns:a16="http://schemas.microsoft.com/office/drawing/2014/main" id="{4DCACA97-D928-4FC5-861A-3E44019AC46E}"/>
              </a:ext>
            </a:extLst>
          </p:cNvPr>
          <p:cNvSpPr/>
          <p:nvPr/>
        </p:nvSpPr>
        <p:spPr>
          <a:xfrm>
            <a:off x="629564" y="0"/>
            <a:ext cx="4377673"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20-21 April 2022</a:t>
            </a:r>
          </a:p>
        </p:txBody>
      </p:sp>
      <p:pic>
        <p:nvPicPr>
          <p:cNvPr id="5" name="Picture 4">
            <a:extLst>
              <a:ext uri="{FF2B5EF4-FFF2-40B4-BE49-F238E27FC236}">
                <a16:creationId xmlns:a16="http://schemas.microsoft.com/office/drawing/2014/main" id="{3A3F8602-A51E-4CC5-9222-2140C1109B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703167"/>
            <a:ext cx="5083335" cy="3812501"/>
          </a:xfrm>
          <a:prstGeom prst="rect">
            <a:avLst/>
          </a:prstGeom>
        </p:spPr>
      </p:pic>
      <p:sp>
        <p:nvSpPr>
          <p:cNvPr id="6" name="TextBox 5">
            <a:extLst>
              <a:ext uri="{FF2B5EF4-FFF2-40B4-BE49-F238E27FC236}">
                <a16:creationId xmlns:a16="http://schemas.microsoft.com/office/drawing/2014/main" id="{C92DCE53-FFC2-46FA-BEA1-9D49B61BD638}"/>
              </a:ext>
            </a:extLst>
          </p:cNvPr>
          <p:cNvSpPr txBox="1"/>
          <p:nvPr/>
        </p:nvSpPr>
        <p:spPr>
          <a:xfrm>
            <a:off x="6858000" y="5575609"/>
            <a:ext cx="5083336" cy="307777"/>
          </a:xfrm>
          <a:prstGeom prst="rect">
            <a:avLst/>
          </a:prstGeom>
          <a:noFill/>
        </p:spPr>
        <p:txBody>
          <a:bodyPr wrap="square" rtlCol="0">
            <a:spAutoFit/>
          </a:bodyPr>
          <a:lstStyle/>
          <a:p>
            <a:pPr algn="r"/>
            <a:r>
              <a:rPr lang="en-US" sz="1400" dirty="0"/>
              <a:t>Photo c/o J. Garron</a:t>
            </a:r>
          </a:p>
        </p:txBody>
      </p:sp>
    </p:spTree>
    <p:extLst>
      <p:ext uri="{BB962C8B-B14F-4D97-AF65-F5344CB8AC3E}">
        <p14:creationId xmlns:p14="http://schemas.microsoft.com/office/powerpoint/2010/main" val="3428510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bcc27e7c81_0_366"/>
          <p:cNvSpPr txBox="1">
            <a:spLocks noGrp="1"/>
          </p:cNvSpPr>
          <p:nvPr>
            <p:ph type="title"/>
          </p:nvPr>
        </p:nvSpPr>
        <p:spPr>
          <a:xfrm>
            <a:off x="217131" y="459533"/>
            <a:ext cx="7974680" cy="5598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1100"/>
              <a:buFont typeface="Arial"/>
              <a:buNone/>
            </a:pPr>
            <a:r>
              <a:rPr lang="en-US" sz="3400" b="0" i="1" dirty="0">
                <a:latin typeface="Franklin Gothic Book" panose="020B0503020102020204" pitchFamily="34" charset="0"/>
              </a:rPr>
              <a:t>Impacts and </a:t>
            </a:r>
            <a:r>
              <a:rPr lang="en-US" sz="3400" b="0" i="1"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Applications</a:t>
            </a:r>
            <a:endParaRPr sz="3400" b="0" i="1" dirty="0">
              <a:latin typeface="Franklin Gothic Book" panose="020B0503020102020204" pitchFamily="34" charset="0"/>
            </a:endParaRPr>
          </a:p>
        </p:txBody>
      </p:sp>
      <p:sp>
        <p:nvSpPr>
          <p:cNvPr id="282" name="Google Shape;282;gbcc27e7c81_0_366"/>
          <p:cNvSpPr txBox="1">
            <a:spLocks noGrp="1"/>
          </p:cNvSpPr>
          <p:nvPr>
            <p:ph type="body" idx="1"/>
          </p:nvPr>
        </p:nvSpPr>
        <p:spPr>
          <a:xfrm>
            <a:off x="4445253" y="1380243"/>
            <a:ext cx="7278985" cy="4300710"/>
          </a:xfrm>
          <a:prstGeom prst="rect">
            <a:avLst/>
          </a:prstGeom>
        </p:spPr>
        <p:txBody>
          <a:bodyPr spcFirstLastPara="1" wrap="square" lIns="91425" tIns="45700" rIns="91425" bIns="45700" anchor="t" anchorCtr="0">
            <a:noAutofit/>
          </a:bodyPr>
          <a:lstStyle/>
          <a:p>
            <a:pPr marL="0" lvl="0" indent="0" algn="l" rtl="0">
              <a:spcBef>
                <a:spcPts val="0"/>
              </a:spcBef>
              <a:spcAft>
                <a:spcPts val="600"/>
              </a:spcAft>
              <a:buClr>
                <a:schemeClr val="dk1"/>
              </a:buClr>
              <a:buSzPts val="1100"/>
              <a:buFont typeface="Arial"/>
              <a:buNone/>
            </a:pPr>
            <a:r>
              <a:rPr lang="en-US" sz="2200" b="1" i="0" dirty="0">
                <a:solidFill>
                  <a:schemeClr val="tx1"/>
                </a:solidFill>
                <a:latin typeface="Franklin Gothic Book" panose="020B0503020102020204" pitchFamily="34" charset="0"/>
              </a:rPr>
              <a:t>UAS enhanced support of...</a:t>
            </a:r>
            <a:endParaRPr sz="2200" b="1" i="0" dirty="0">
              <a:solidFill>
                <a:schemeClr val="tx1"/>
              </a:solidFill>
              <a:latin typeface="Franklin Gothic Book" panose="020B0503020102020204" pitchFamily="34" charset="0"/>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FEMA Hazard Mitigation Plans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State of Alaska DHS&amp;EM Small Community Emergency Response Plans (</a:t>
            </a:r>
            <a:r>
              <a:rPr lang="en-US" i="0" dirty="0">
                <a:solidFill>
                  <a:srgbClr val="00B0F0"/>
                </a:solidFill>
                <a:latin typeface="Franklin Gothic Book" panose="020B0503020102020204" pitchFamily="34" charset="0"/>
                <a:ea typeface="Libre Franklin Thin"/>
                <a:cs typeface="Libre Franklin Thin"/>
                <a:sym typeface="Libre Franklin Thin"/>
              </a:rPr>
              <a:t>SCERP</a:t>
            </a:r>
            <a:r>
              <a:rPr lang="en-US" i="0" dirty="0">
                <a:solidFill>
                  <a:schemeClr val="tx1"/>
                </a:solidFill>
                <a:latin typeface="Franklin Gothic Book" panose="020B0503020102020204" pitchFamily="34" charset="0"/>
                <a:ea typeface="Libre Franklin Thin"/>
                <a:cs typeface="Libre Franklin Thin"/>
                <a:sym typeface="Libre Franklin Thin"/>
              </a:rPr>
              <a:t>)</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Local infrastructure monitoring capacity and fund acquisition</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rgbClr val="00B0F0"/>
                </a:solidFill>
                <a:latin typeface="Franklin Gothic Book" panose="020B0503020102020204" pitchFamily="34" charset="0"/>
                <a:ea typeface="Libre Franklin Thin"/>
                <a:cs typeface="Libre Franklin Thin"/>
                <a:sym typeface="Libre Franklin Thin"/>
              </a:rPr>
              <a:t>USCG regional inspection support</a:t>
            </a:r>
            <a:endParaRPr i="0" dirty="0">
              <a:solidFill>
                <a:srgbClr val="00B0F0"/>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rgbClr val="00B0F0"/>
                </a:solidFill>
                <a:latin typeface="Franklin Gothic Book" panose="020B0503020102020204" pitchFamily="34" charset="0"/>
                <a:ea typeface="Libre Franklin Thin"/>
                <a:cs typeface="Libre Franklin Thin"/>
                <a:sym typeface="Libre Franklin Thin"/>
              </a:rPr>
              <a:t>USCG regional emergency response </a:t>
            </a:r>
            <a:endParaRPr i="0" dirty="0">
              <a:solidFill>
                <a:srgbClr val="00B0F0"/>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Arctic security  - surveillance</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State of Alaska DOT asset integrity - Runways, roads, bridges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Bering Strait regional energy planning processes</a:t>
            </a:r>
            <a:endParaRPr i="0" dirty="0">
              <a:solidFill>
                <a:schemeClr val="tx1"/>
              </a:solidFill>
              <a:latin typeface="Franklin Gothic Book" panose="020B0503020102020204" pitchFamily="34" charset="0"/>
              <a:ea typeface="Libre Franklin Thin"/>
              <a:cs typeface="Libre Franklin Thin"/>
              <a:sym typeface="Libre Franklin Thin"/>
            </a:endParaRPr>
          </a:p>
          <a:p>
            <a:pPr marL="365760" lvl="0" indent="-285750" algn="l" rtl="0">
              <a:spcAft>
                <a:spcPts val="600"/>
              </a:spcAft>
              <a:buClr>
                <a:schemeClr val="tx1"/>
              </a:buClr>
              <a:buSzPts val="2000"/>
              <a:buFont typeface="Arial" panose="020B0604020202020204" pitchFamily="34" charset="0"/>
              <a:buChar char="•"/>
            </a:pPr>
            <a:r>
              <a:rPr lang="en-US" i="0" dirty="0">
                <a:solidFill>
                  <a:schemeClr val="tx1"/>
                </a:solidFill>
                <a:latin typeface="Franklin Gothic Book" panose="020B0503020102020204" pitchFamily="34" charset="0"/>
                <a:ea typeface="Libre Franklin Thin"/>
                <a:cs typeface="Libre Franklin Thin"/>
                <a:sym typeface="Libre Franklin Thin"/>
              </a:rPr>
              <a:t>Bering Strait economic development plans</a:t>
            </a:r>
            <a:endParaRPr i="0" dirty="0">
              <a:solidFill>
                <a:schemeClr val="tx1"/>
              </a:solidFill>
              <a:latin typeface="Franklin Gothic Book" panose="020B0503020102020204" pitchFamily="34" charset="0"/>
              <a:ea typeface="Libre Franklin Thin"/>
              <a:cs typeface="Libre Franklin Thin"/>
              <a:sym typeface="Libre Franklin Thin"/>
            </a:endParaRPr>
          </a:p>
        </p:txBody>
      </p:sp>
      <p:pic>
        <p:nvPicPr>
          <p:cNvPr id="284" name="Google Shape;284;gbcc27e7c81_0_366"/>
          <p:cNvPicPr preferRelativeResize="0"/>
          <p:nvPr/>
        </p:nvPicPr>
        <p:blipFill rotWithShape="1">
          <a:blip r:embed="rId3">
            <a:alphaModFix/>
          </a:blip>
          <a:srcRect t="7448" b="5139"/>
          <a:stretch/>
        </p:blipFill>
        <p:spPr>
          <a:xfrm>
            <a:off x="317358" y="1177047"/>
            <a:ext cx="3434950" cy="4503906"/>
          </a:xfrm>
          <a:prstGeom prst="rect">
            <a:avLst/>
          </a:prstGeom>
          <a:noFill/>
          <a:ln>
            <a:noFill/>
          </a:ln>
        </p:spPr>
      </p:pic>
      <p:sp>
        <p:nvSpPr>
          <p:cNvPr id="285" name="Google Shape;285;gbcc27e7c81_0_366"/>
          <p:cNvSpPr txBox="1"/>
          <p:nvPr/>
        </p:nvSpPr>
        <p:spPr>
          <a:xfrm rot="19480227">
            <a:off x="610707" y="2757247"/>
            <a:ext cx="2630436" cy="584745"/>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600" b="1" dirty="0">
                <a:solidFill>
                  <a:srgbClr val="00B0F0"/>
                </a:solidFill>
                <a:latin typeface="Libre Franklin"/>
                <a:ea typeface="Libre Franklin"/>
                <a:cs typeface="Libre Franklin"/>
                <a:sym typeface="Libre Franklin"/>
              </a:rPr>
              <a:t>Sample SCERP</a:t>
            </a:r>
            <a:endParaRPr sz="2600" b="1" dirty="0">
              <a:solidFill>
                <a:srgbClr val="00B0F0"/>
              </a:solidFill>
              <a:latin typeface="Libre Franklin"/>
              <a:ea typeface="Libre Franklin"/>
              <a:cs typeface="Libre Franklin"/>
              <a:sym typeface="Libre Franklin"/>
            </a:endParaRPr>
          </a:p>
        </p:txBody>
      </p:sp>
      <p:sp>
        <p:nvSpPr>
          <p:cNvPr id="2" name="Rectangle 1"/>
          <p:cNvSpPr/>
          <p:nvPr/>
        </p:nvSpPr>
        <p:spPr>
          <a:xfrm>
            <a:off x="5969202" y="3244334"/>
            <a:ext cx="253596" cy="369332"/>
          </a:xfrm>
          <a:prstGeom prst="rect">
            <a:avLst/>
          </a:prstGeom>
        </p:spPr>
        <p:txBody>
          <a:bodyPr wrap="none">
            <a:spAutoFit/>
          </a:bodyPr>
          <a:lstStyle/>
          <a:p>
            <a:r>
              <a:rPr lang="en-US" dirty="0"/>
              <a:t> </a:t>
            </a:r>
          </a:p>
        </p:txBody>
      </p:sp>
      <p:sp>
        <p:nvSpPr>
          <p:cNvPr id="3" name="Rectangle 2"/>
          <p:cNvSpPr/>
          <p:nvPr/>
        </p:nvSpPr>
        <p:spPr>
          <a:xfrm>
            <a:off x="5969202" y="3244334"/>
            <a:ext cx="25359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497923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6929" y="1057212"/>
            <a:ext cx="10746417" cy="701731"/>
          </a:xfrm>
        </p:spPr>
        <p:txBody>
          <a:bodyPr vert="horz" lIns="91440" tIns="45720" rIns="91440" bIns="45720" rtlCol="0" anchor="ctr">
            <a:normAutofit fontScale="90000"/>
          </a:bodyPr>
          <a:lstStyle/>
          <a:p>
            <a:r>
              <a:rPr lang="en-US" sz="3600" b="1" i="1" dirty="0"/>
              <a:t>Remote Uncrewed Aircraft System (UAS) Inspection and Response Team Development in the Bering Strait Region</a:t>
            </a:r>
            <a:endParaRPr lang="en-US" sz="3600" dirty="0">
              <a:solidFill>
                <a:srgbClr val="00B0F0"/>
              </a:solidFill>
            </a:endParaRPr>
          </a:p>
        </p:txBody>
      </p:sp>
      <p:sp>
        <p:nvSpPr>
          <p:cNvPr id="4" name="Rectangle 3"/>
          <p:cNvSpPr/>
          <p:nvPr/>
        </p:nvSpPr>
        <p:spPr>
          <a:xfrm>
            <a:off x="955107" y="2699816"/>
            <a:ext cx="4845030" cy="1356618"/>
          </a:xfrm>
          <a:prstGeom prst="rect">
            <a:avLst/>
          </a:prstGeom>
        </p:spPr>
        <p:txBody>
          <a:bodyPr vert="horz" lIns="91440" tIns="45720" rIns="91440" bIns="45720" rtlCol="0">
            <a:normAutofit/>
          </a:bodyPr>
          <a:lstStyle/>
          <a:p>
            <a:pPr>
              <a:spcBef>
                <a:spcPts val="200"/>
              </a:spcBef>
            </a:pPr>
            <a:r>
              <a:rPr lang="en-US" sz="2800" dirty="0">
                <a:latin typeface="Franklin Gothic Book" panose="020B0503020102020204" pitchFamily="34" charset="0"/>
              </a:rPr>
              <a:t>Dr. Jessica Garron</a:t>
            </a:r>
          </a:p>
          <a:p>
            <a:pPr>
              <a:spcBef>
                <a:spcPts val="200"/>
              </a:spcBef>
            </a:pPr>
            <a:r>
              <a:rPr lang="en-US" sz="2800" dirty="0">
                <a:latin typeface="Franklin Gothic Book" panose="020B0503020102020204" pitchFamily="34" charset="0"/>
              </a:rPr>
              <a:t>jigarron@alaska.edu</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7611" y="1840981"/>
            <a:ext cx="4472270" cy="4472270"/>
          </a:xfrm>
          <a:prstGeom prst="rect">
            <a:avLst/>
          </a:prstGeom>
        </p:spPr>
      </p:pic>
      <p:sp>
        <p:nvSpPr>
          <p:cNvPr id="6" name="TextBox 5"/>
          <p:cNvSpPr txBox="1"/>
          <p:nvPr/>
        </p:nvSpPr>
        <p:spPr>
          <a:xfrm>
            <a:off x="350196" y="4279693"/>
            <a:ext cx="4143983" cy="861774"/>
          </a:xfrm>
          <a:prstGeom prst="rect">
            <a:avLst/>
          </a:prstGeom>
          <a:noFill/>
        </p:spPr>
        <p:txBody>
          <a:bodyPr wrap="square" rtlCol="0">
            <a:spAutoFit/>
          </a:bodyPr>
          <a:lstStyle/>
          <a:p>
            <a:pPr algn="ctr"/>
            <a:r>
              <a:rPr lang="en-US" sz="5000" b="1" i="1" dirty="0">
                <a:latin typeface="Franklin Gothic Book" panose="020B0503020102020204" pitchFamily="34" charset="0"/>
              </a:rPr>
              <a:t>Thank You</a:t>
            </a:r>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11450</TotalTime>
  <Words>2153</Words>
  <Application>Microsoft Office PowerPoint</Application>
  <PresentationFormat>Widescreen</PresentationFormat>
  <Paragraphs>218</Paragraphs>
  <Slides>25</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Franklin Gothic Book</vt:lpstr>
      <vt:lpstr>Franklin Gothic Medium Cond</vt:lpstr>
      <vt:lpstr>Libre Franklin</vt:lpstr>
      <vt:lpstr>Libre Franklin Thin</vt:lpstr>
      <vt:lpstr>Symbol</vt:lpstr>
      <vt:lpstr>Wingdings</vt:lpstr>
      <vt:lpstr>Office Theme</vt:lpstr>
      <vt:lpstr> Remote Uncrewed Aircraft System (UAS) Inspection and Response Team Development in the Bering Strait Region</vt:lpstr>
      <vt:lpstr>Land Acknowledgement</vt:lpstr>
      <vt:lpstr>Remote Unmanned Aircraft System (UAS) Inspection and Response Team Development in the Bering Strait Region</vt:lpstr>
      <vt:lpstr>Remote Uncrewed Aircraft System (UAS) Inspection and Response Team Development in the Bering Strait Region</vt:lpstr>
      <vt:lpstr>Baseline Conditions and Project Relevance USCG Mission Needs</vt:lpstr>
      <vt:lpstr>Baseline Conditions and Project Relevance Unalakleet Community Needs</vt:lpstr>
      <vt:lpstr>Project Rationale and Description</vt:lpstr>
      <vt:lpstr>Remote Uncrewed Aircraft System (UAS) Inspection and Response Team Development in the Bering Strait Region: Methodology</vt:lpstr>
      <vt:lpstr>Methodology</vt:lpstr>
      <vt:lpstr>Remote Uncrewed Aircraft System (UAS) Inspection and Response Team Development in the Bering Strait Region: Schedule and Metrics</vt:lpstr>
      <vt:lpstr>Primary Tasks and Objectives July 1, 2021 -  March 31, 2022</vt:lpstr>
      <vt:lpstr>Remote Uncrewed Aircraft System (UAS) Inspection and Response Team Development in the Bering Strait Region: Task 1 – UAS Pilot Training and Certification</vt:lpstr>
      <vt:lpstr>PowerPoint Presentation</vt:lpstr>
      <vt:lpstr>PowerPoint Presentation</vt:lpstr>
      <vt:lpstr>Remote Uncrewed Aircraft System (UAS) Inspection and Response Team Development in the Bering Strait Region: Task 2 - Coproduction of Infrastructure Inspection Operational Protocols</vt:lpstr>
      <vt:lpstr>PowerPoint Presentation</vt:lpstr>
      <vt:lpstr>PowerPoint Presentation</vt:lpstr>
      <vt:lpstr>Remote Uncrewed Aircraft System (UAS) Inspection and Response Team Development in the Bering Strait Region: Task 3 - Coproduction of Emergency Response Assessment Protocols </vt:lpstr>
      <vt:lpstr>Remote Uncrewed Aircraft System (UAS) Inspection and Response Team Development in the Bering Strait Region: Task 4 – Regional Expansion Feasibility Assessment</vt:lpstr>
      <vt:lpstr>Remote Uncrewed Aircraft System (UAS) Inspection and Response Team Development in the Bering Strait Region: Task 5 - Knowledge Product Development &amp; Information Dissemination Products &amp; Publications </vt:lpstr>
      <vt:lpstr>Remote Uncrewed Aircraft System (UAS) Inspection and Response Team Development in the Bering Strait Region: Task 5 - Knowledge Product Development &amp; Information Dissemination Presentations </vt:lpstr>
      <vt:lpstr>PowerPoint Presentation</vt:lpstr>
      <vt:lpstr>Remote Uncrewed Aircraft System (UAS) Inspection and Response Team Development in the Bering Strait Region:  Research Outcomes</vt:lpstr>
      <vt:lpstr>Impacts and Applications</vt:lpstr>
      <vt:lpstr>Remote Uncrewed Aircraft System (UAS) Inspection and Response Team Development in the Bering Strait Region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Compaq_Administrator</cp:lastModifiedBy>
  <cp:revision>360</cp:revision>
  <cp:lastPrinted>2018-08-30T21:44:35Z</cp:lastPrinted>
  <dcterms:created xsi:type="dcterms:W3CDTF">2018-01-03T22:04:18Z</dcterms:created>
  <dcterms:modified xsi:type="dcterms:W3CDTF">2022-04-14T16:28:55Z</dcterms:modified>
</cp:coreProperties>
</file>